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75"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27"/>
    <p:restoredTop sz="94610"/>
  </p:normalViewPr>
  <p:slideViewPr>
    <p:cSldViewPr snapToGrid="0" snapToObjects="1">
      <p:cViewPr>
        <p:scale>
          <a:sx n="165" d="100"/>
          <a:sy n="165" d="100"/>
        </p:scale>
        <p:origin x="40"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8558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Titolo e contenuto">
    <p:spTree>
      <p:nvGrpSpPr>
        <p:cNvPr id="1" name="Shape 21"/>
        <p:cNvGrpSpPr/>
        <p:nvPr/>
      </p:nvGrpSpPr>
      <p:grpSpPr>
        <a:xfrm>
          <a:off x="0" y="0"/>
          <a:ext cx="0" cy="0"/>
          <a:chOff x="0" y="0"/>
          <a:chExt cx="0" cy="0"/>
        </a:xfrm>
      </p:grpSpPr>
      <p:sp>
        <p:nvSpPr>
          <p:cNvPr id="22" name="Google Shape;22;p2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9"/>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24" name="Google Shape;24;p29"/>
          <p:cNvSpPr txBox="1">
            <a:spLocks noGrp="1"/>
          </p:cNvSpPr>
          <p:nvPr>
            <p:ph type="dt" idx="10"/>
          </p:nvPr>
        </p:nvSpPr>
        <p:spPr>
          <a:xfrm>
            <a:off x="628650" y="4767264"/>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9"/>
          <p:cNvSpPr txBox="1">
            <a:spLocks noGrp="1"/>
          </p:cNvSpPr>
          <p:nvPr>
            <p:ph type="ftr" idx="11"/>
          </p:nvPr>
        </p:nvSpPr>
        <p:spPr>
          <a:xfrm>
            <a:off x="3028950" y="4767264"/>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9"/>
          <p:cNvSpPr txBox="1">
            <a:spLocks noGrp="1"/>
          </p:cNvSpPr>
          <p:nvPr>
            <p:ph type="sldNum" idx="12"/>
          </p:nvPr>
        </p:nvSpPr>
        <p:spPr>
          <a:xfrm>
            <a:off x="6457950" y="4767264"/>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it-IT" smtClean="0"/>
              <a:pPr/>
              <a:t>‹N›</a:t>
            </a:fld>
            <a:endParaRPr lang="it-IT"/>
          </a:p>
        </p:txBody>
      </p:sp>
    </p:spTree>
    <p:extLst>
      <p:ext uri="{BB962C8B-B14F-4D97-AF65-F5344CB8AC3E}">
        <p14:creationId xmlns:p14="http://schemas.microsoft.com/office/powerpoint/2010/main" val="1109278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C2B36"/>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2E86AB"/>
          </a:solidFill>
          <a:ln w="12700">
            <a:solidFill>
              <a:srgbClr val="2E86AB"/>
            </a:solidFill>
            <a:prstDash val="solid"/>
          </a:ln>
        </p:spPr>
        <p:txBody>
          <a:bodyPr/>
          <a:lstStyle/>
          <a:p>
            <a:endParaRPr lang="it-IT"/>
          </a:p>
        </p:txBody>
      </p:sp>
      <p:sp>
        <p:nvSpPr>
          <p:cNvPr id="3" name="Text 1"/>
          <p:cNvSpPr/>
          <p:nvPr/>
        </p:nvSpPr>
        <p:spPr>
          <a:xfrm>
            <a:off x="640080" y="914400"/>
            <a:ext cx="8046720" cy="146304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Are We Just Playing Around with AI?</a:t>
            </a:r>
            <a:endParaRPr lang="en-US" sz="3600" dirty="0"/>
          </a:p>
        </p:txBody>
      </p:sp>
      <p:sp>
        <p:nvSpPr>
          <p:cNvPr id="4" name="Text 2"/>
          <p:cNvSpPr/>
          <p:nvPr/>
        </p:nvSpPr>
        <p:spPr>
          <a:xfrm>
            <a:off x="640080" y="2423160"/>
            <a:ext cx="7315200" cy="640080"/>
          </a:xfrm>
          <a:prstGeom prst="rect">
            <a:avLst/>
          </a:prstGeom>
          <a:noFill/>
          <a:ln/>
        </p:spPr>
        <p:txBody>
          <a:bodyPr wrap="square" rtlCol="0" anchor="ctr"/>
          <a:lstStyle/>
          <a:p>
            <a:pPr marL="0" indent="0">
              <a:buNone/>
            </a:pPr>
            <a:r>
              <a:rPr lang="en-US" sz="2000" i="1" dirty="0">
                <a:solidFill>
                  <a:srgbClr val="2E86AB"/>
                </a:solidFill>
                <a:latin typeface="Georgia" pitchFamily="34" charset="0"/>
                <a:ea typeface="Georgia" pitchFamily="34" charset="-122"/>
                <a:cs typeface="Georgia" pitchFamily="34" charset="-120"/>
              </a:rPr>
              <a:t>Beyond the Pipeline of Automated Transcription</a:t>
            </a:r>
            <a:endParaRPr lang="en-US" sz="2000" dirty="0"/>
          </a:p>
        </p:txBody>
      </p:sp>
      <p:sp>
        <p:nvSpPr>
          <p:cNvPr id="5" name="Shape 3"/>
          <p:cNvSpPr/>
          <p:nvPr/>
        </p:nvSpPr>
        <p:spPr>
          <a:xfrm>
            <a:off x="640080" y="3154680"/>
            <a:ext cx="5029200" cy="27432"/>
          </a:xfrm>
          <a:prstGeom prst="rect">
            <a:avLst/>
          </a:prstGeom>
          <a:solidFill>
            <a:srgbClr val="4A6274"/>
          </a:solidFill>
          <a:ln w="12700">
            <a:solidFill>
              <a:srgbClr val="4A6274"/>
            </a:solidFill>
            <a:prstDash val="solid"/>
          </a:ln>
        </p:spPr>
        <p:txBody>
          <a:bodyPr/>
          <a:lstStyle/>
          <a:p>
            <a:endParaRPr lang="it-IT"/>
          </a:p>
        </p:txBody>
      </p:sp>
      <p:sp>
        <p:nvSpPr>
          <p:cNvPr id="6" name="Text 4"/>
          <p:cNvSpPr/>
          <p:nvPr/>
        </p:nvSpPr>
        <p:spPr>
          <a:xfrm>
            <a:off x="640080" y="3291840"/>
            <a:ext cx="7772400" cy="1280160"/>
          </a:xfrm>
          <a:prstGeom prst="rect">
            <a:avLst/>
          </a:prstGeom>
          <a:noFill/>
          <a:ln/>
        </p:spPr>
        <p:txBody>
          <a:bodyPr wrap="square" rtlCol="0" anchor="ctr"/>
          <a:lstStyle/>
          <a:p>
            <a:pPr marL="0" indent="0">
              <a:buNone/>
            </a:pPr>
            <a:r>
              <a:rPr lang="en-US" sz="1300" b="1" dirty="0">
                <a:solidFill>
                  <a:srgbClr val="ADBFCA"/>
                </a:solidFill>
                <a:latin typeface="Calibri" pitchFamily="34" charset="0"/>
                <a:ea typeface="Calibri" pitchFamily="34" charset="-122"/>
                <a:cs typeface="Calibri" pitchFamily="34" charset="-120"/>
              </a:rPr>
              <a:t>Luigi Sausa</a:t>
            </a:r>
            <a:endParaRPr lang="en-US" sz="1300" dirty="0"/>
          </a:p>
          <a:p>
            <a:pPr marL="0" indent="0">
              <a:buNone/>
            </a:pPr>
            <a:r>
              <a:rPr lang="en-US" sz="1300" dirty="0">
                <a:solidFill>
                  <a:srgbClr val="ADBFCA"/>
                </a:solidFill>
                <a:latin typeface="Calibri" pitchFamily="34" charset="0"/>
                <a:ea typeface="Calibri" pitchFamily="34" charset="-122"/>
                <a:cs typeface="Calibri" pitchFamily="34" charset="-120"/>
              </a:rPr>
              <a:t>Università di Napoli L'Orientale  ·  DAAM  ·  HELLO Campania</a:t>
            </a:r>
            <a:endParaRPr lang="en-US" sz="1300" dirty="0"/>
          </a:p>
          <a:p>
            <a:pPr marL="0" indent="0">
              <a:buNone/>
            </a:pPr>
            <a:r>
              <a:rPr lang="en-US" sz="1300" dirty="0">
                <a:solidFill>
                  <a:srgbClr val="ADBFCA"/>
                </a:solidFill>
                <a:latin typeface="Calibri" pitchFamily="34" charset="0"/>
                <a:ea typeface="Calibri" pitchFamily="34" charset="-122"/>
                <a:cs typeface="Calibri" pitchFamily="34" charset="-120"/>
              </a:rPr>
              <a:t>Seminar on Language Documentation and Interdisciplinarity  ·  11 March 2026</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3. THE FIELDWORK</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Two Contexts, Same Structural Failures</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graphicFrame>
        <p:nvGraphicFramePr>
          <p:cNvPr id="10" name="Table 0"/>
          <p:cNvGraphicFramePr>
            <a:graphicFrameLocks noGrp="1"/>
          </p:cNvGraphicFramePr>
          <p:nvPr>
            <p:extLst>
              <p:ext uri="{D42A27DB-BD31-4B8C-83A1-F6EECF244321}">
                <p14:modId xmlns:p14="http://schemas.microsoft.com/office/powerpoint/2010/main" val="2865837139"/>
              </p:ext>
            </p:extLst>
          </p:nvPr>
        </p:nvGraphicFramePr>
        <p:xfrm>
          <a:off x="457200" y="1234440"/>
          <a:ext cx="8412480" cy="2633472"/>
        </p:xfrm>
        <a:graphic>
          <a:graphicData uri="http://schemas.openxmlformats.org/drawingml/2006/table">
            <a:tbl>
              <a:tblPr/>
              <a:tblGrid>
                <a:gridCol w="256032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2926080">
                  <a:extLst>
                    <a:ext uri="{9D8B030D-6E8A-4147-A177-3AD203B41FA5}">
                      <a16:colId xmlns:a16="http://schemas.microsoft.com/office/drawing/2014/main" val="20002"/>
                    </a:ext>
                  </a:extLst>
                </a:gridCol>
              </a:tblGrid>
              <a:tr h="438912">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Issue</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1C2B36"/>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Java (Arabic-Indonesian)</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1C2B36"/>
                    </a:solidFill>
                  </a:tcPr>
                </a:tc>
                <a:tc>
                  <a:txBody>
                    <a:bodyPr/>
                    <a:lstStyle/>
                    <a:p>
                      <a:pPr marL="0" indent="0">
                        <a:buNone/>
                      </a:pPr>
                      <a:r>
                        <a:rPr lang="en-US" sz="1100" b="1" dirty="0">
                          <a:solidFill>
                            <a:srgbClr val="FFFFFF"/>
                          </a:solidFill>
                          <a:latin typeface="Calibri" pitchFamily="34" charset="0"/>
                          <a:ea typeface="Calibri" pitchFamily="34" charset="-122"/>
                          <a:cs typeface="Calibri" pitchFamily="34" charset="-120"/>
                        </a:rPr>
                        <a:t>Campania (Filipino-Italian)</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1C2B36"/>
                    </a:solidFill>
                  </a:tcPr>
                </a:tc>
                <a:extLst>
                  <a:ext uri="{0D108BD9-81ED-4DB2-BD59-A6C34878D82A}">
                    <a16:rowId xmlns:a16="http://schemas.microsoft.com/office/drawing/2014/main" val="10000"/>
                  </a:ext>
                </a:extLst>
              </a:tr>
              <a:tr h="438912">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Underdocumented variety</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Non-standard Arabic, Javanese</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Colloquial Tagalog, Filippin-Italian</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38912">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Code-switching handling</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Not recognised</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Not recognised</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38912">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Speaker overlap</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Cut or misattributed</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Cut or misattributed</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38912">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Hallucination risk</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High (Javanese → Indonesian)</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Medium (Tagalog → English/Spanish)</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38912">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Training data representation</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Very low</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tc>
                  <a:txBody>
                    <a:bodyPr/>
                    <a:lstStyle/>
                    <a:p>
                      <a:pPr marL="0" indent="0">
                        <a:buNone/>
                      </a:pPr>
                      <a:r>
                        <a:rPr lang="en-US" sz="1100" dirty="0">
                          <a:solidFill>
                            <a:srgbClr val="1C2B36"/>
                          </a:solidFill>
                          <a:latin typeface="Calibri" pitchFamily="34" charset="0"/>
                          <a:ea typeface="Calibri" pitchFamily="34" charset="-122"/>
                          <a:cs typeface="Calibri" pitchFamily="34" charset="-120"/>
                        </a:rPr>
                        <a:t>Low</a:t>
                      </a:r>
                      <a:endParaRPr lang="en-US" sz="1100" dirty="0">
                        <a:latin typeface="Calibri" charset="0"/>
                        <a:ea typeface="Calibri" charset="0"/>
                        <a:cs typeface="Calibri" charset="0"/>
                      </a:endParaRPr>
                    </a:p>
                  </a:txBody>
                  <a:tcPr>
                    <a:lnL w="6350" cap="flat" cmpd="sng" algn="ctr">
                      <a:solidFill>
                        <a:srgbClr val="D5DDE0"/>
                      </a:solidFill>
                      <a:prstDash val="solid"/>
                      <a:round/>
                      <a:headEnd type="none" w="med" len="med"/>
                      <a:tailEnd type="none" w="med" len="med"/>
                    </a:lnL>
                    <a:lnR w="6350" cap="flat" cmpd="sng" algn="ctr">
                      <a:solidFill>
                        <a:srgbClr val="D5DDE0"/>
                      </a:solidFill>
                      <a:prstDash val="solid"/>
                      <a:round/>
                      <a:headEnd type="none" w="med" len="med"/>
                      <a:tailEnd type="none" w="med" len="med"/>
                    </a:lnR>
                    <a:lnT w="6350" cap="flat" cmpd="sng" algn="ctr">
                      <a:solidFill>
                        <a:srgbClr val="D5DDE0"/>
                      </a:solidFill>
                      <a:prstDash val="solid"/>
                      <a:round/>
                      <a:headEnd type="none" w="med" len="med"/>
                      <a:tailEnd type="none" w="med" len="med"/>
                    </a:lnT>
                    <a:lnB w="6350" cap="flat" cmpd="sng" algn="ctr">
                      <a:solidFill>
                        <a:srgbClr val="D5DDE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7" name="Text 4"/>
          <p:cNvSpPr/>
          <p:nvPr/>
        </p:nvSpPr>
        <p:spPr>
          <a:xfrm>
            <a:off x="365760" y="3867912"/>
            <a:ext cx="8412480" cy="274320"/>
          </a:xfrm>
          <a:prstGeom prst="rect">
            <a:avLst/>
          </a:prstGeom>
          <a:noFill/>
          <a:ln/>
        </p:spPr>
        <p:txBody>
          <a:bodyPr wrap="square" rtlCol="0" anchor="ctr"/>
          <a:lstStyle/>
          <a:p>
            <a:pPr marL="0" indent="0">
              <a:buNone/>
            </a:pPr>
            <a:r>
              <a:rPr lang="en-US" sz="900" i="1" dirty="0">
                <a:solidFill>
                  <a:srgbClr val="7F8C8D"/>
                </a:solidFill>
                <a:latin typeface="Calibri" pitchFamily="34" charset="0"/>
                <a:ea typeface="Calibri" pitchFamily="34" charset="-122"/>
                <a:cs typeface="Calibri" pitchFamily="34" charset="-120"/>
              </a:rPr>
              <a:t>(Guillaume et al. 2022, Japhug; Li et al. 2024, Khinalug — same pattern documented independently for other endangered languages)</a:t>
            </a:r>
            <a:endParaRPr lang="en-US" sz="900" dirty="0"/>
          </a:p>
        </p:txBody>
      </p:sp>
      <p:sp>
        <p:nvSpPr>
          <p:cNvPr id="8" name="Text 5"/>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9" name="Text 6"/>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9 / 15</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4. FAILURE POINTS</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A. Technical Failures of the Tools</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457200" y="123444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7" name="Shape 5"/>
          <p:cNvSpPr/>
          <p:nvPr/>
        </p:nvSpPr>
        <p:spPr>
          <a:xfrm>
            <a:off x="457200" y="1234440"/>
            <a:ext cx="64008" cy="1097280"/>
          </a:xfrm>
          <a:prstGeom prst="rect">
            <a:avLst/>
          </a:prstGeom>
          <a:solidFill>
            <a:srgbClr val="2E86AB"/>
          </a:solidFill>
          <a:ln w="12700">
            <a:solidFill>
              <a:srgbClr val="2E86AB"/>
            </a:solidFill>
            <a:prstDash val="solid"/>
          </a:ln>
        </p:spPr>
        <p:txBody>
          <a:bodyPr/>
          <a:lstStyle/>
          <a:p>
            <a:endParaRPr lang="it-IT"/>
          </a:p>
        </p:txBody>
      </p:sp>
      <p:sp>
        <p:nvSpPr>
          <p:cNvPr id="8" name="Text 6"/>
          <p:cNvSpPr/>
          <p:nvPr/>
        </p:nvSpPr>
        <p:spPr>
          <a:xfrm>
            <a:off x="621792" y="130759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Code-switching blindness</a:t>
            </a:r>
            <a:endParaRPr lang="en-US" sz="1100" dirty="0"/>
          </a:p>
        </p:txBody>
      </p:sp>
      <p:sp>
        <p:nvSpPr>
          <p:cNvPr id="9" name="Text 7"/>
          <p:cNvSpPr/>
          <p:nvPr/>
        </p:nvSpPr>
        <p:spPr>
          <a:xfrm>
            <a:off x="621792" y="156362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The model picks one language per segment and transcribes everything in it-  it has no mechanism to detect language shift mid-utterance.</a:t>
            </a:r>
            <a:endParaRPr lang="en-US" sz="1050" dirty="0"/>
          </a:p>
        </p:txBody>
      </p:sp>
      <p:sp>
        <p:nvSpPr>
          <p:cNvPr id="10" name="Shape 8"/>
          <p:cNvSpPr/>
          <p:nvPr/>
        </p:nvSpPr>
        <p:spPr>
          <a:xfrm>
            <a:off x="457200" y="242316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1" name="Shape 9"/>
          <p:cNvSpPr/>
          <p:nvPr/>
        </p:nvSpPr>
        <p:spPr>
          <a:xfrm>
            <a:off x="457200" y="2423160"/>
            <a:ext cx="64008" cy="1097280"/>
          </a:xfrm>
          <a:prstGeom prst="rect">
            <a:avLst/>
          </a:prstGeom>
          <a:solidFill>
            <a:srgbClr val="2E86AB"/>
          </a:solidFill>
          <a:ln w="12700">
            <a:solidFill>
              <a:srgbClr val="2E86AB"/>
            </a:solidFill>
            <a:prstDash val="solid"/>
          </a:ln>
        </p:spPr>
        <p:txBody>
          <a:bodyPr/>
          <a:lstStyle/>
          <a:p>
            <a:endParaRPr lang="it-IT"/>
          </a:p>
        </p:txBody>
      </p:sp>
      <p:sp>
        <p:nvSpPr>
          <p:cNvPr id="12" name="Text 10"/>
          <p:cNvSpPr/>
          <p:nvPr/>
        </p:nvSpPr>
        <p:spPr>
          <a:xfrm>
            <a:off x="621792" y="249631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Normalisation toward standard varieties</a:t>
            </a:r>
            <a:endParaRPr lang="en-US" sz="1100" dirty="0"/>
          </a:p>
        </p:txBody>
      </p:sp>
      <p:sp>
        <p:nvSpPr>
          <p:cNvPr id="13" name="Text 11"/>
          <p:cNvSpPr/>
          <p:nvPr/>
        </p:nvSpPr>
        <p:spPr>
          <a:xfrm>
            <a:off x="621792" y="275234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Arabic-Indonesian semiotic register → Modern Standard Arabic. Colloquial Tagalog (or regional languages) → Standard Filipino. Outputs are linguistically plausible but pretty much wrong.</a:t>
            </a:r>
            <a:endParaRPr lang="en-US" sz="1050" dirty="0"/>
          </a:p>
        </p:txBody>
      </p:sp>
      <p:sp>
        <p:nvSpPr>
          <p:cNvPr id="14" name="Shape 12"/>
          <p:cNvSpPr/>
          <p:nvPr/>
        </p:nvSpPr>
        <p:spPr>
          <a:xfrm>
            <a:off x="457200" y="361188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5" name="Shape 13"/>
          <p:cNvSpPr/>
          <p:nvPr/>
        </p:nvSpPr>
        <p:spPr>
          <a:xfrm>
            <a:off x="457200" y="3611880"/>
            <a:ext cx="64008" cy="1097280"/>
          </a:xfrm>
          <a:prstGeom prst="rect">
            <a:avLst/>
          </a:prstGeom>
          <a:solidFill>
            <a:srgbClr val="2E86AB"/>
          </a:solidFill>
          <a:ln w="12700">
            <a:solidFill>
              <a:srgbClr val="2E86AB"/>
            </a:solidFill>
            <a:prstDash val="solid"/>
          </a:ln>
        </p:spPr>
        <p:txBody>
          <a:bodyPr/>
          <a:lstStyle/>
          <a:p>
            <a:endParaRPr lang="it-IT"/>
          </a:p>
        </p:txBody>
      </p:sp>
      <p:sp>
        <p:nvSpPr>
          <p:cNvPr id="16" name="Text 14"/>
          <p:cNvSpPr/>
          <p:nvPr/>
        </p:nvSpPr>
        <p:spPr>
          <a:xfrm>
            <a:off x="621792" y="368503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“Hallucination” (blunt lies) on undocumented varieties</a:t>
            </a:r>
            <a:endParaRPr lang="en-US" sz="1100" dirty="0"/>
          </a:p>
        </p:txBody>
      </p:sp>
      <p:sp>
        <p:nvSpPr>
          <p:cNvPr id="17" name="Text 15"/>
          <p:cNvSpPr/>
          <p:nvPr/>
        </p:nvSpPr>
        <p:spPr>
          <a:xfrm>
            <a:off x="621792" y="394106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When the model doesn't recognise a language, it generates coherent text in a related one rather than flagging uncertainty.</a:t>
            </a:r>
            <a:endParaRPr lang="en-US" sz="1050" dirty="0"/>
          </a:p>
        </p:txBody>
      </p:sp>
      <p:sp>
        <p:nvSpPr>
          <p:cNvPr id="18" name="Shape 16"/>
          <p:cNvSpPr/>
          <p:nvPr/>
        </p:nvSpPr>
        <p:spPr>
          <a:xfrm>
            <a:off x="4754880" y="123444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9" name="Shape 17"/>
          <p:cNvSpPr/>
          <p:nvPr/>
        </p:nvSpPr>
        <p:spPr>
          <a:xfrm>
            <a:off x="4754880" y="1234440"/>
            <a:ext cx="64008" cy="1097280"/>
          </a:xfrm>
          <a:prstGeom prst="rect">
            <a:avLst/>
          </a:prstGeom>
          <a:solidFill>
            <a:srgbClr val="2E86AB"/>
          </a:solidFill>
          <a:ln w="12700">
            <a:solidFill>
              <a:srgbClr val="2E86AB"/>
            </a:solidFill>
            <a:prstDash val="solid"/>
          </a:ln>
        </p:spPr>
        <p:txBody>
          <a:bodyPr/>
          <a:lstStyle/>
          <a:p>
            <a:endParaRPr lang="it-IT"/>
          </a:p>
        </p:txBody>
      </p:sp>
      <p:sp>
        <p:nvSpPr>
          <p:cNvPr id="20" name="Text 18"/>
          <p:cNvSpPr/>
          <p:nvPr/>
        </p:nvSpPr>
        <p:spPr>
          <a:xfrm>
            <a:off x="4919472" y="130759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Overlapping speech → lost data.   “See </a:t>
            </a:r>
            <a:r>
              <a:rPr lang="en-US" sz="1100" b="1" dirty="0" err="1">
                <a:solidFill>
                  <a:srgbClr val="1C2B36"/>
                </a:solidFill>
                <a:latin typeface="Calibri" pitchFamily="34" charset="0"/>
                <a:ea typeface="Calibri" pitchFamily="34" charset="-122"/>
                <a:cs typeface="Calibri" pitchFamily="34" charset="-120"/>
              </a:rPr>
              <a:t>ya</a:t>
            </a:r>
            <a:r>
              <a:rPr lang="en-US" sz="1100" b="1" dirty="0">
                <a:solidFill>
                  <a:srgbClr val="1C2B36"/>
                </a:solidFill>
                <a:latin typeface="Calibri" pitchFamily="34" charset="0"/>
                <a:ea typeface="Calibri" pitchFamily="34" charset="-122"/>
                <a:cs typeface="Calibri" pitchFamily="34" charset="-120"/>
              </a:rPr>
              <a:t> CA!”</a:t>
            </a:r>
            <a:endParaRPr lang="en-US" sz="1100" dirty="0"/>
          </a:p>
        </p:txBody>
      </p:sp>
      <p:sp>
        <p:nvSpPr>
          <p:cNvPr id="21" name="Text 19"/>
          <p:cNvSpPr/>
          <p:nvPr/>
        </p:nvSpPr>
        <p:spPr>
          <a:xfrm>
            <a:off x="4919472" y="156362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Pyannote assigns each moment to one speaker only. Speaker overlap — the interactionally richest data — is systematically destroyed.</a:t>
            </a:r>
          </a:p>
        </p:txBody>
      </p:sp>
      <p:sp>
        <p:nvSpPr>
          <p:cNvPr id="22" name="Shape 20"/>
          <p:cNvSpPr/>
          <p:nvPr/>
        </p:nvSpPr>
        <p:spPr>
          <a:xfrm>
            <a:off x="4754880" y="242316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23" name="Shape 21"/>
          <p:cNvSpPr/>
          <p:nvPr/>
        </p:nvSpPr>
        <p:spPr>
          <a:xfrm>
            <a:off x="4754880" y="2423160"/>
            <a:ext cx="64008" cy="1097280"/>
          </a:xfrm>
          <a:prstGeom prst="rect">
            <a:avLst/>
          </a:prstGeom>
          <a:solidFill>
            <a:srgbClr val="2E86AB"/>
          </a:solidFill>
          <a:ln w="12700">
            <a:solidFill>
              <a:srgbClr val="2E86AB"/>
            </a:solidFill>
            <a:prstDash val="solid"/>
          </a:ln>
        </p:spPr>
        <p:txBody>
          <a:bodyPr/>
          <a:lstStyle/>
          <a:p>
            <a:endParaRPr lang="it-IT"/>
          </a:p>
        </p:txBody>
      </p:sp>
      <p:sp>
        <p:nvSpPr>
          <p:cNvPr id="24" name="Text 22"/>
          <p:cNvSpPr/>
          <p:nvPr/>
        </p:nvSpPr>
        <p:spPr>
          <a:xfrm>
            <a:off x="4919472" y="249631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False precision of timestamps</a:t>
            </a:r>
            <a:endParaRPr lang="en-US" sz="1100" dirty="0"/>
          </a:p>
        </p:txBody>
      </p:sp>
      <p:sp>
        <p:nvSpPr>
          <p:cNvPr id="25" name="Text 23"/>
          <p:cNvSpPr/>
          <p:nvPr/>
        </p:nvSpPr>
        <p:spPr>
          <a:xfrm>
            <a:off x="4919472" y="275234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Numeric timestamps create an aura of scientific objectivity. They mask the fact that every segmentation boundary is an interpretive decision!!</a:t>
            </a:r>
            <a:endParaRPr lang="en-US" sz="1050" dirty="0"/>
          </a:p>
        </p:txBody>
      </p:sp>
      <p:sp>
        <p:nvSpPr>
          <p:cNvPr id="26" name="Text 24"/>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27" name="Text 25"/>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10 / 15</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4. FAILURE POINTS</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B. Researcher-Side Failures</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457200" y="123444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7" name="Shape 5"/>
          <p:cNvSpPr/>
          <p:nvPr/>
        </p:nvSpPr>
        <p:spPr>
          <a:xfrm>
            <a:off x="457200" y="1234440"/>
            <a:ext cx="64008" cy="1097280"/>
          </a:xfrm>
          <a:prstGeom prst="rect">
            <a:avLst/>
          </a:prstGeom>
          <a:solidFill>
            <a:srgbClr val="A23B72"/>
          </a:solidFill>
          <a:ln w="12700">
            <a:solidFill>
              <a:srgbClr val="A23B72"/>
            </a:solidFill>
            <a:prstDash val="solid"/>
          </a:ln>
        </p:spPr>
        <p:txBody>
          <a:bodyPr/>
          <a:lstStyle/>
          <a:p>
            <a:endParaRPr lang="it-IT"/>
          </a:p>
        </p:txBody>
      </p:sp>
      <p:sp>
        <p:nvSpPr>
          <p:cNvPr id="8" name="Text 6"/>
          <p:cNvSpPr/>
          <p:nvPr/>
        </p:nvSpPr>
        <p:spPr>
          <a:xfrm>
            <a:off x="621792" y="130759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Confirmation bias</a:t>
            </a:r>
            <a:endParaRPr lang="en-US" sz="1100" dirty="0"/>
          </a:p>
        </p:txBody>
      </p:sp>
      <p:sp>
        <p:nvSpPr>
          <p:cNvPr id="9" name="Text 7"/>
          <p:cNvSpPr/>
          <p:nvPr/>
        </p:nvSpPr>
        <p:spPr>
          <a:xfrm>
            <a:off x="621792" y="156362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The transcript 'looks right' — the researcher accepts it if their competence in the target language is limited.</a:t>
            </a:r>
            <a:endParaRPr lang="en-US" sz="1050" dirty="0"/>
          </a:p>
        </p:txBody>
      </p:sp>
      <p:sp>
        <p:nvSpPr>
          <p:cNvPr id="10" name="Shape 8"/>
          <p:cNvSpPr/>
          <p:nvPr/>
        </p:nvSpPr>
        <p:spPr>
          <a:xfrm>
            <a:off x="457200" y="242316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1" name="Shape 9"/>
          <p:cNvSpPr/>
          <p:nvPr/>
        </p:nvSpPr>
        <p:spPr>
          <a:xfrm>
            <a:off x="457200" y="2423160"/>
            <a:ext cx="64008" cy="1097280"/>
          </a:xfrm>
          <a:prstGeom prst="rect">
            <a:avLst/>
          </a:prstGeom>
          <a:solidFill>
            <a:srgbClr val="A23B72"/>
          </a:solidFill>
          <a:ln w="12700">
            <a:solidFill>
              <a:srgbClr val="A23B72"/>
            </a:solidFill>
            <a:prstDash val="solid"/>
          </a:ln>
        </p:spPr>
        <p:txBody>
          <a:bodyPr/>
          <a:lstStyle/>
          <a:p>
            <a:endParaRPr lang="it-IT"/>
          </a:p>
        </p:txBody>
      </p:sp>
      <p:sp>
        <p:nvSpPr>
          <p:cNvPr id="12" name="Text 10"/>
          <p:cNvSpPr/>
          <p:nvPr/>
        </p:nvSpPr>
        <p:spPr>
          <a:xfrm>
            <a:off x="621792" y="249631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Workflow lock-in</a:t>
            </a:r>
            <a:endParaRPr lang="en-US" sz="1100" dirty="0"/>
          </a:p>
        </p:txBody>
      </p:sp>
      <p:sp>
        <p:nvSpPr>
          <p:cNvPr id="13" name="Text 11"/>
          <p:cNvSpPr/>
          <p:nvPr/>
        </p:nvSpPr>
        <p:spPr>
          <a:xfrm>
            <a:off x="621792" y="275234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Once an AI transcript exists, re-checking manually feels redundant. Errors become embedded in the dataset.</a:t>
            </a:r>
            <a:endParaRPr lang="en-US" sz="1050" dirty="0"/>
          </a:p>
        </p:txBody>
      </p:sp>
      <p:sp>
        <p:nvSpPr>
          <p:cNvPr id="14" name="Shape 12"/>
          <p:cNvSpPr/>
          <p:nvPr/>
        </p:nvSpPr>
        <p:spPr>
          <a:xfrm>
            <a:off x="457200" y="361188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5" name="Shape 13"/>
          <p:cNvSpPr/>
          <p:nvPr/>
        </p:nvSpPr>
        <p:spPr>
          <a:xfrm>
            <a:off x="457200" y="3611880"/>
            <a:ext cx="64008" cy="1097280"/>
          </a:xfrm>
          <a:prstGeom prst="rect">
            <a:avLst/>
          </a:prstGeom>
          <a:solidFill>
            <a:srgbClr val="A23B72"/>
          </a:solidFill>
          <a:ln w="12700">
            <a:solidFill>
              <a:srgbClr val="A23B72"/>
            </a:solidFill>
            <a:prstDash val="solid"/>
          </a:ln>
        </p:spPr>
        <p:txBody>
          <a:bodyPr/>
          <a:lstStyle/>
          <a:p>
            <a:endParaRPr lang="it-IT"/>
          </a:p>
        </p:txBody>
      </p:sp>
      <p:sp>
        <p:nvSpPr>
          <p:cNvPr id="16" name="Text 14"/>
          <p:cNvSpPr/>
          <p:nvPr/>
        </p:nvSpPr>
        <p:spPr>
          <a:xfrm>
            <a:off x="621792" y="368503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Analysis built on artefacts</a:t>
            </a:r>
            <a:endParaRPr lang="en-US" sz="1100" dirty="0"/>
          </a:p>
        </p:txBody>
      </p:sp>
      <p:sp>
        <p:nvSpPr>
          <p:cNvPr id="17" name="Text 15"/>
          <p:cNvSpPr/>
          <p:nvPr/>
        </p:nvSpPr>
        <p:spPr>
          <a:xfrm>
            <a:off x="621792" y="394106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If pyannote cuts a turn wrongly, the researcher may unknowingly build their conversation analysis around that artificial segmentation.</a:t>
            </a:r>
            <a:endParaRPr lang="en-US" sz="1050" dirty="0"/>
          </a:p>
        </p:txBody>
      </p:sp>
      <p:sp>
        <p:nvSpPr>
          <p:cNvPr id="18" name="Shape 16"/>
          <p:cNvSpPr/>
          <p:nvPr/>
        </p:nvSpPr>
        <p:spPr>
          <a:xfrm>
            <a:off x="4754880" y="123444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19" name="Shape 17"/>
          <p:cNvSpPr/>
          <p:nvPr/>
        </p:nvSpPr>
        <p:spPr>
          <a:xfrm>
            <a:off x="4754880" y="1234440"/>
            <a:ext cx="64008" cy="1097280"/>
          </a:xfrm>
          <a:prstGeom prst="rect">
            <a:avLst/>
          </a:prstGeom>
          <a:solidFill>
            <a:srgbClr val="A23B72"/>
          </a:solidFill>
          <a:ln w="12700">
            <a:solidFill>
              <a:srgbClr val="A23B72"/>
            </a:solidFill>
            <a:prstDash val="solid"/>
          </a:ln>
        </p:spPr>
        <p:txBody>
          <a:bodyPr/>
          <a:lstStyle/>
          <a:p>
            <a:endParaRPr lang="it-IT"/>
          </a:p>
        </p:txBody>
      </p:sp>
      <p:sp>
        <p:nvSpPr>
          <p:cNvPr id="20" name="Text 18"/>
          <p:cNvSpPr/>
          <p:nvPr/>
        </p:nvSpPr>
        <p:spPr>
          <a:xfrm>
            <a:off x="4919472" y="130759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The black-box problem</a:t>
            </a:r>
            <a:endParaRPr lang="en-US" sz="1100" dirty="0"/>
          </a:p>
        </p:txBody>
      </p:sp>
      <p:sp>
        <p:nvSpPr>
          <p:cNvPr id="21" name="Text 19"/>
          <p:cNvSpPr/>
          <p:nvPr/>
        </p:nvSpPr>
        <p:spPr>
          <a:xfrm>
            <a:off x="4919472" y="156362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We do not know what data these models were trained on. Almost no one in a linguistics department has the training to evaluate model biases.</a:t>
            </a:r>
            <a:endParaRPr lang="en-US" sz="1050" dirty="0"/>
          </a:p>
        </p:txBody>
      </p:sp>
      <p:sp>
        <p:nvSpPr>
          <p:cNvPr id="22" name="Shape 20"/>
          <p:cNvSpPr/>
          <p:nvPr/>
        </p:nvSpPr>
        <p:spPr>
          <a:xfrm>
            <a:off x="4754880" y="2423160"/>
            <a:ext cx="4114800" cy="1097280"/>
          </a:xfrm>
          <a:prstGeom prst="rect">
            <a:avLst/>
          </a:prstGeom>
          <a:solidFill>
            <a:srgbClr val="FFFFFF"/>
          </a:solidFill>
          <a:ln w="9525">
            <a:solidFill>
              <a:srgbClr val="D5DDE0"/>
            </a:solidFill>
            <a:prstDash val="solid"/>
          </a:ln>
          <a:effectLst>
            <a:outerShdw blurRad="38100" dist="12700" dir="8100000" algn="bl" rotWithShape="0">
              <a:srgbClr val="000000">
                <a:alpha val="7000"/>
              </a:srgbClr>
            </a:outerShdw>
          </a:effectLst>
        </p:spPr>
        <p:txBody>
          <a:bodyPr/>
          <a:lstStyle/>
          <a:p>
            <a:endParaRPr lang="it-IT"/>
          </a:p>
        </p:txBody>
      </p:sp>
      <p:sp>
        <p:nvSpPr>
          <p:cNvPr id="23" name="Shape 21"/>
          <p:cNvSpPr/>
          <p:nvPr/>
        </p:nvSpPr>
        <p:spPr>
          <a:xfrm>
            <a:off x="4754880" y="2423160"/>
            <a:ext cx="64008" cy="1097280"/>
          </a:xfrm>
          <a:prstGeom prst="rect">
            <a:avLst/>
          </a:prstGeom>
          <a:solidFill>
            <a:srgbClr val="A23B72"/>
          </a:solidFill>
          <a:ln w="12700">
            <a:solidFill>
              <a:srgbClr val="A23B72"/>
            </a:solidFill>
            <a:prstDash val="solid"/>
          </a:ln>
        </p:spPr>
        <p:txBody>
          <a:bodyPr/>
          <a:lstStyle/>
          <a:p>
            <a:endParaRPr lang="it-IT"/>
          </a:p>
        </p:txBody>
      </p:sp>
      <p:sp>
        <p:nvSpPr>
          <p:cNvPr id="24" name="Text 22"/>
          <p:cNvSpPr/>
          <p:nvPr/>
        </p:nvSpPr>
        <p:spPr>
          <a:xfrm>
            <a:off x="4919472" y="2496312"/>
            <a:ext cx="3886200" cy="256032"/>
          </a:xfrm>
          <a:prstGeom prst="rect">
            <a:avLst/>
          </a:prstGeom>
          <a:noFill/>
          <a:ln/>
        </p:spPr>
        <p:txBody>
          <a:bodyPr wrap="square" lIns="0" tIns="0" rIns="0" bIns="0"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Critical AI literacy gap</a:t>
            </a:r>
            <a:endParaRPr lang="en-US" sz="1100" dirty="0"/>
          </a:p>
        </p:txBody>
      </p:sp>
      <p:sp>
        <p:nvSpPr>
          <p:cNvPr id="25" name="Text 23"/>
          <p:cNvSpPr/>
          <p:nvPr/>
        </p:nvSpPr>
        <p:spPr>
          <a:xfrm>
            <a:off x="4919472" y="2752344"/>
            <a:ext cx="3858768" cy="685800"/>
          </a:xfrm>
          <a:prstGeom prst="rect">
            <a:avLst/>
          </a:prstGeom>
          <a:noFill/>
          <a:ln/>
        </p:spPr>
        <p:txBody>
          <a:bodyPr wrap="square" lIns="0" tIns="0" rIns="0" bIns="0" rtlCol="0" anchor="ctr"/>
          <a:lstStyle/>
          <a:p>
            <a:pPr marL="0" indent="0">
              <a:buNone/>
            </a:pPr>
            <a:r>
              <a:rPr lang="en-US" sz="1050" dirty="0">
                <a:solidFill>
                  <a:srgbClr val="1C2B36"/>
                </a:solidFill>
                <a:latin typeface="Calibri" pitchFamily="34" charset="0"/>
                <a:ea typeface="Calibri" pitchFamily="34" charset="-122"/>
                <a:cs typeface="Calibri" pitchFamily="34" charset="-120"/>
              </a:rPr>
              <a:t>We adopt these tools without the methodological vocabulary to assess their outputs. (Maly et al. 2025, AI &amp; Society)</a:t>
            </a:r>
            <a:endParaRPr lang="en-US" sz="1050" dirty="0"/>
          </a:p>
        </p:txBody>
      </p:sp>
      <p:sp>
        <p:nvSpPr>
          <p:cNvPr id="26" name="Text 24"/>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27" name="Text 25"/>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11 / 15</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4. FAILURE POINTS — EXAMPLE</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What the Output Looks Like: WhisperX vs. Manual Transcription</a:t>
            </a:r>
            <a:endParaRPr lang="en-US" sz="2600" dirty="0"/>
          </a:p>
        </p:txBody>
      </p:sp>
      <p:sp>
        <p:nvSpPr>
          <p:cNvPr id="7" name="Text 5"/>
          <p:cNvSpPr/>
          <p:nvPr/>
        </p:nvSpPr>
        <p:spPr>
          <a:xfrm>
            <a:off x="594360" y="1298448"/>
            <a:ext cx="3749040" cy="274320"/>
          </a:xfrm>
          <a:prstGeom prst="rect">
            <a:avLst/>
          </a:prstGeom>
          <a:noFill/>
          <a:ln/>
        </p:spPr>
        <p:txBody>
          <a:bodyPr wrap="square"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WhisperX output (density plot)</a:t>
            </a:r>
            <a:endParaRPr lang="en-US" sz="1000" dirty="0"/>
          </a:p>
        </p:txBody>
      </p:sp>
      <p:sp>
        <p:nvSpPr>
          <p:cNvPr id="9" name="Text 7"/>
          <p:cNvSpPr/>
          <p:nvPr/>
        </p:nvSpPr>
        <p:spPr>
          <a:xfrm>
            <a:off x="594360" y="1572768"/>
            <a:ext cx="3749040" cy="2834640"/>
          </a:xfrm>
          <a:prstGeom prst="rect">
            <a:avLst/>
          </a:prstGeom>
          <a:noFill/>
          <a:ln/>
        </p:spPr>
        <p:txBody>
          <a:bodyPr wrap="square" rtlCol="0" anchor="ctr"/>
          <a:lstStyle/>
          <a:p>
            <a:pPr marL="0" indent="0" algn="ctr">
              <a:buNone/>
            </a:pPr>
            <a:r>
              <a:rPr lang="en-US" sz="1100" i="1" dirty="0">
                <a:solidFill>
                  <a:srgbClr val="7F8C8D"/>
                </a:solidFill>
                <a:latin typeface="Calibri" pitchFamily="34" charset="0"/>
                <a:ea typeface="Calibri" pitchFamily="34" charset="-122"/>
                <a:cs typeface="Calibri" pitchFamily="34" charset="-120"/>
              </a:rPr>
              <a:t>[ Insert screenshot of WhisperX JSON / SRT output</a:t>
            </a:r>
            <a:endParaRPr lang="en-US" sz="1100" dirty="0"/>
          </a:p>
          <a:p>
            <a:pPr marL="0" indent="0" algn="ctr">
              <a:buNone/>
            </a:pPr>
            <a:r>
              <a:rPr lang="en-US" sz="1100" i="1" dirty="0">
                <a:solidFill>
                  <a:srgbClr val="7F8C8D"/>
                </a:solidFill>
                <a:latin typeface="Calibri" pitchFamily="34" charset="0"/>
                <a:ea typeface="Calibri" pitchFamily="34" charset="-122"/>
                <a:cs typeface="Calibri" pitchFamily="34" charset="-120"/>
              </a:rPr>
              <a:t>showing language confusion and speaker label errors</a:t>
            </a:r>
            <a:endParaRPr lang="en-US" sz="1100" dirty="0"/>
          </a:p>
          <a:p>
            <a:pPr marL="0" indent="0" algn="ctr">
              <a:buNone/>
            </a:pPr>
            <a:r>
              <a:rPr lang="en-US" sz="1100" i="1" dirty="0">
                <a:solidFill>
                  <a:srgbClr val="7F8C8D"/>
                </a:solidFill>
                <a:latin typeface="Calibri" pitchFamily="34" charset="0"/>
                <a:ea typeface="Calibri" pitchFamily="34" charset="-122"/>
                <a:cs typeface="Calibri" pitchFamily="34" charset="-120"/>
              </a:rPr>
              <a:t>on a real fieldwork segment ]</a:t>
            </a:r>
            <a:endParaRPr lang="en-US" sz="1100" dirty="0"/>
          </a:p>
        </p:txBody>
      </p:sp>
      <p:sp>
        <p:nvSpPr>
          <p:cNvPr id="11" name="Text 9"/>
          <p:cNvSpPr/>
          <p:nvPr/>
        </p:nvSpPr>
        <p:spPr>
          <a:xfrm>
            <a:off x="4892040" y="1298448"/>
            <a:ext cx="3749040" cy="274320"/>
          </a:xfrm>
          <a:prstGeom prst="rect">
            <a:avLst/>
          </a:prstGeom>
          <a:noFill/>
          <a:ln/>
        </p:spPr>
        <p:txBody>
          <a:bodyPr wrap="square" rtlCol="0" anchor="ctr"/>
          <a:lstStyle/>
          <a:p>
            <a:pPr marL="0" indent="0">
              <a:buNone/>
            </a:pPr>
            <a:r>
              <a:rPr lang="en-US" sz="1000" b="1" dirty="0">
                <a:solidFill>
                  <a:srgbClr val="A23B72"/>
                </a:solidFill>
                <a:latin typeface="Calibri" pitchFamily="34" charset="0"/>
                <a:ea typeface="Calibri" pitchFamily="34" charset="-122"/>
                <a:cs typeface="Calibri" pitchFamily="34" charset="-120"/>
              </a:rPr>
              <a:t>Manual density plot</a:t>
            </a:r>
            <a:endParaRPr lang="en-US" sz="1000" dirty="0"/>
          </a:p>
        </p:txBody>
      </p:sp>
      <p:sp>
        <p:nvSpPr>
          <p:cNvPr id="13" name="Text 11"/>
          <p:cNvSpPr/>
          <p:nvPr/>
        </p:nvSpPr>
        <p:spPr>
          <a:xfrm>
            <a:off x="4892040" y="1572768"/>
            <a:ext cx="3749040" cy="2834640"/>
          </a:xfrm>
          <a:prstGeom prst="rect">
            <a:avLst/>
          </a:prstGeom>
          <a:noFill/>
          <a:ln/>
        </p:spPr>
        <p:txBody>
          <a:bodyPr wrap="square" rtlCol="0" anchor="ctr"/>
          <a:lstStyle/>
          <a:p>
            <a:pPr marL="0" indent="0" algn="ctr">
              <a:buNone/>
            </a:pPr>
            <a:r>
              <a:rPr lang="en-US" sz="1100" i="1" dirty="0">
                <a:solidFill>
                  <a:srgbClr val="7F8C8D"/>
                </a:solidFill>
                <a:latin typeface="Calibri" pitchFamily="34" charset="0"/>
                <a:ea typeface="Calibri" pitchFamily="34" charset="-122"/>
                <a:cs typeface="Calibri" pitchFamily="34" charset="-120"/>
              </a:rPr>
              <a:t>[ Insert ELAN screenshot showing corrected</a:t>
            </a:r>
            <a:endParaRPr lang="en-US" sz="1100" dirty="0"/>
          </a:p>
          <a:p>
            <a:pPr marL="0" indent="0" algn="ctr">
              <a:buNone/>
            </a:pPr>
            <a:r>
              <a:rPr lang="en-US" sz="1100" i="1" dirty="0">
                <a:solidFill>
                  <a:srgbClr val="7F8C8D"/>
                </a:solidFill>
                <a:latin typeface="Calibri" pitchFamily="34" charset="0"/>
                <a:ea typeface="Calibri" pitchFamily="34" charset="-122"/>
                <a:cs typeface="Calibri" pitchFamily="34" charset="-120"/>
              </a:rPr>
              <a:t>multi-tier annotation with accurate speaker</a:t>
            </a:r>
            <a:endParaRPr lang="en-US" sz="1100" dirty="0"/>
          </a:p>
          <a:p>
            <a:pPr marL="0" indent="0" algn="ctr">
              <a:buNone/>
            </a:pPr>
            <a:r>
              <a:rPr lang="en-US" sz="1100" i="1" dirty="0">
                <a:solidFill>
                  <a:srgbClr val="7F8C8D"/>
                </a:solidFill>
                <a:latin typeface="Calibri" pitchFamily="34" charset="0"/>
                <a:ea typeface="Calibri" pitchFamily="34" charset="-122"/>
                <a:cs typeface="Calibri" pitchFamily="34" charset="-120"/>
              </a:rPr>
              <a:t>attribution and language tier ]</a:t>
            </a:r>
            <a:endParaRPr lang="en-US" sz="1100" dirty="0"/>
          </a:p>
        </p:txBody>
      </p:sp>
      <p:sp>
        <p:nvSpPr>
          <p:cNvPr id="14" name="Text 12"/>
          <p:cNvSpPr/>
          <p:nvPr/>
        </p:nvSpPr>
        <p:spPr>
          <a:xfrm>
            <a:off x="457200" y="4663440"/>
            <a:ext cx="8412480" cy="228600"/>
          </a:xfrm>
          <a:prstGeom prst="rect">
            <a:avLst/>
          </a:prstGeom>
          <a:noFill/>
          <a:ln/>
        </p:spPr>
        <p:txBody>
          <a:bodyPr wrap="square" rtlCol="0" anchor="ctr"/>
          <a:lstStyle/>
          <a:p>
            <a:pPr marL="0" indent="0">
              <a:buNone/>
            </a:pPr>
            <a:endParaRPr lang="en-US" sz="900" dirty="0"/>
          </a:p>
        </p:txBody>
      </p:sp>
      <p:sp>
        <p:nvSpPr>
          <p:cNvPr id="15" name="Text 13"/>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6" name="Text 14"/>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12 / 15</a:t>
            </a:r>
            <a:endParaRPr lang="en-US" sz="800" dirty="0"/>
          </a:p>
        </p:txBody>
      </p:sp>
      <p:sp>
        <p:nvSpPr>
          <p:cNvPr id="18" name="CasellaDiTesto 17">
            <a:extLst>
              <a:ext uri="{FF2B5EF4-FFF2-40B4-BE49-F238E27FC236}">
                <a16:creationId xmlns:a16="http://schemas.microsoft.com/office/drawing/2014/main" id="{38F8478B-4CDF-2C43-1B2E-FD27859D2B58}"/>
              </a:ext>
            </a:extLst>
          </p:cNvPr>
          <p:cNvSpPr txBox="1"/>
          <p:nvPr/>
        </p:nvSpPr>
        <p:spPr>
          <a:xfrm>
            <a:off x="2282025" y="2228555"/>
            <a:ext cx="4579950" cy="369332"/>
          </a:xfrm>
          <a:prstGeom prst="rect">
            <a:avLst/>
          </a:prstGeom>
          <a:noFill/>
        </p:spPr>
        <p:txBody>
          <a:bodyPr wrap="square">
            <a:spAutoFit/>
          </a:bodyPr>
          <a:lstStyle/>
          <a:p>
            <a:r>
              <a:rPr lang="it-IT" b="0" dirty="0">
                <a:effectLst/>
              </a:rPr>
              <a:t> </a:t>
            </a:r>
            <a:endParaRPr lang="it-IT" dirty="0"/>
          </a:p>
        </p:txBody>
      </p:sp>
      <p:sp>
        <p:nvSpPr>
          <p:cNvPr id="20" name="CasellaDiTesto 19">
            <a:extLst>
              <a:ext uri="{FF2B5EF4-FFF2-40B4-BE49-F238E27FC236}">
                <a16:creationId xmlns:a16="http://schemas.microsoft.com/office/drawing/2014/main" id="{C33B7153-1F0C-36A5-6D70-C1599BB45D18}"/>
              </a:ext>
            </a:extLst>
          </p:cNvPr>
          <p:cNvSpPr txBox="1"/>
          <p:nvPr/>
        </p:nvSpPr>
        <p:spPr>
          <a:xfrm>
            <a:off x="2282025" y="2228555"/>
            <a:ext cx="4579950" cy="369332"/>
          </a:xfrm>
          <a:prstGeom prst="rect">
            <a:avLst/>
          </a:prstGeom>
          <a:noFill/>
        </p:spPr>
        <p:txBody>
          <a:bodyPr wrap="square">
            <a:spAutoFit/>
          </a:bodyPr>
          <a:lstStyle/>
          <a:p>
            <a:r>
              <a:rPr lang="it-IT" b="0" dirty="0">
                <a:effectLst/>
              </a:rPr>
              <a:t> </a:t>
            </a:r>
            <a:endParaRPr lang="it-IT" dirty="0"/>
          </a:p>
        </p:txBody>
      </p:sp>
      <p:pic>
        <p:nvPicPr>
          <p:cNvPr id="24" name="Immagine 23" descr="Immagine che contiene schermata, testo, rosa, modello&#10;&#10;Il contenuto generato dall'IA potrebbe non essere corretto.">
            <a:extLst>
              <a:ext uri="{FF2B5EF4-FFF2-40B4-BE49-F238E27FC236}">
                <a16:creationId xmlns:a16="http://schemas.microsoft.com/office/drawing/2014/main" id="{54B3D483-EA66-9480-DAF6-9EC72E80C768}"/>
              </a:ext>
            </a:extLst>
          </p:cNvPr>
          <p:cNvPicPr>
            <a:picLocks noChangeAspect="1"/>
          </p:cNvPicPr>
          <p:nvPr/>
        </p:nvPicPr>
        <p:blipFill>
          <a:blip r:embed="rId3"/>
          <a:stretch>
            <a:fillRect/>
          </a:stretch>
        </p:blipFill>
        <p:spPr>
          <a:xfrm>
            <a:off x="4663440" y="1588416"/>
            <a:ext cx="4114800" cy="1649218"/>
          </a:xfrm>
          <a:prstGeom prst="rect">
            <a:avLst/>
          </a:prstGeom>
        </p:spPr>
      </p:pic>
      <p:pic>
        <p:nvPicPr>
          <p:cNvPr id="26" name="Immagine 25" descr="Immagine che contiene schermata, Policromia, testo, modello&#10;&#10;Il contenuto generato dall'IA potrebbe non essere corretto.">
            <a:extLst>
              <a:ext uri="{FF2B5EF4-FFF2-40B4-BE49-F238E27FC236}">
                <a16:creationId xmlns:a16="http://schemas.microsoft.com/office/drawing/2014/main" id="{EF4EC1C5-91E9-7C89-BBFF-D942A1476408}"/>
              </a:ext>
            </a:extLst>
          </p:cNvPr>
          <p:cNvPicPr>
            <a:picLocks noChangeAspect="1"/>
          </p:cNvPicPr>
          <p:nvPr/>
        </p:nvPicPr>
        <p:blipFill>
          <a:blip r:embed="rId4"/>
          <a:stretch>
            <a:fillRect/>
          </a:stretch>
        </p:blipFill>
        <p:spPr>
          <a:xfrm>
            <a:off x="457200" y="1588416"/>
            <a:ext cx="4114800" cy="164921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5. THE DEEPER PROBLEM</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Language Ideologies Embedded in the Pipeline</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Text 4"/>
          <p:cNvSpPr/>
          <p:nvPr/>
        </p:nvSpPr>
        <p:spPr>
          <a:xfrm>
            <a:off x="457200" y="1234440"/>
            <a:ext cx="4389120" cy="3566160"/>
          </a:xfrm>
          <a:prstGeom prst="rect">
            <a:avLst/>
          </a:prstGeom>
          <a:noFill/>
          <a:ln/>
        </p:spPr>
        <p:txBody>
          <a:bodyPr wrap="square" rtlCol="0" anchor="ctr"/>
          <a:lstStyle/>
          <a:p>
            <a:pPr marL="0" indent="0">
              <a:spcAft>
                <a:spcPts val="400"/>
              </a:spcAft>
              <a:buNone/>
            </a:pPr>
            <a:r>
              <a:rPr lang="en-US" sz="1300" b="1" dirty="0">
                <a:solidFill>
                  <a:srgbClr val="1C2B36"/>
                </a:solidFill>
                <a:latin typeface="Calibri" pitchFamily="34" charset="0"/>
                <a:ea typeface="Calibri" pitchFamily="34" charset="-122"/>
                <a:cs typeface="Calibri" pitchFamily="34" charset="-120"/>
              </a:rPr>
              <a:t>These are not just bugs.</a:t>
            </a:r>
            <a:endParaRPr lang="en-US" sz="1300" dirty="0"/>
          </a:p>
          <a:p>
            <a:pPr marL="0" indent="0">
              <a:spcAft>
                <a:spcPts val="400"/>
              </a:spcAft>
              <a:buNone/>
            </a:pPr>
            <a:r>
              <a:rPr lang="en-US" sz="1300" dirty="0">
                <a:solidFill>
                  <a:srgbClr val="1C2B36"/>
                </a:solidFill>
                <a:latin typeface="Calibri" pitchFamily="34" charset="0"/>
                <a:ea typeface="Calibri" pitchFamily="34" charset="-122"/>
                <a:cs typeface="Calibri" pitchFamily="34" charset="-120"/>
              </a:rPr>
              <a:t>They are design choices that reflect specific language ideologies:
</a:t>
            </a:r>
            <a:endParaRPr lang="en-US" sz="1300" dirty="0"/>
          </a:p>
          <a:p>
            <a:pPr marL="0" indent="0">
              <a:spcAft>
                <a:spcPts val="400"/>
              </a:spcAft>
              <a:buNone/>
            </a:pPr>
            <a:r>
              <a:rPr lang="en-US" sz="1300" dirty="0">
                <a:solidFill>
                  <a:srgbClr val="1C2B36"/>
                </a:solidFill>
                <a:latin typeface="Calibri" pitchFamily="34" charset="0"/>
                <a:ea typeface="Calibri" pitchFamily="34" charset="-122"/>
                <a:cs typeface="Calibri" pitchFamily="34" charset="-120"/>
              </a:rPr>
              <a:t>→  Monolingualism as default
</a:t>
            </a:r>
            <a:endParaRPr lang="en-US" sz="1300" dirty="0"/>
          </a:p>
          <a:p>
            <a:pPr marL="0" indent="0">
              <a:spcAft>
                <a:spcPts val="400"/>
              </a:spcAft>
              <a:buNone/>
            </a:pPr>
            <a:r>
              <a:rPr lang="en-US" sz="1300" dirty="0">
                <a:solidFill>
                  <a:srgbClr val="1C2B36"/>
                </a:solidFill>
                <a:latin typeface="Calibri" pitchFamily="34" charset="0"/>
                <a:ea typeface="Calibri" pitchFamily="34" charset="-122"/>
                <a:cs typeface="Calibri" pitchFamily="34" charset="-120"/>
              </a:rPr>
              <a:t>→  Standard varieties as norm
</a:t>
            </a:r>
            <a:endParaRPr lang="en-US" sz="1300" dirty="0"/>
          </a:p>
          <a:p>
            <a:pPr marL="0" indent="0">
              <a:spcAft>
                <a:spcPts val="400"/>
              </a:spcAft>
              <a:buNone/>
            </a:pPr>
            <a:r>
              <a:rPr lang="en-US" sz="1300" dirty="0">
                <a:solidFill>
                  <a:srgbClr val="1C2B36"/>
                </a:solidFill>
                <a:latin typeface="Calibri" pitchFamily="34" charset="0"/>
                <a:ea typeface="Calibri" pitchFamily="34" charset="-122"/>
                <a:cs typeface="Calibri" pitchFamily="34" charset="-120"/>
              </a:rPr>
              <a:t>→  High-resource languages as centre
</a:t>
            </a:r>
            <a:endParaRPr lang="en-US" sz="1300" dirty="0"/>
          </a:p>
          <a:p>
            <a:pPr marL="0" indent="0">
              <a:spcAft>
                <a:spcPts val="400"/>
              </a:spcAft>
              <a:buNone/>
            </a:pPr>
            <a:r>
              <a:rPr lang="en-US" sz="1300" b="1" dirty="0">
                <a:solidFill>
                  <a:srgbClr val="1C2B36"/>
                </a:solidFill>
                <a:latin typeface="Calibri" pitchFamily="34" charset="0"/>
                <a:ea typeface="Calibri" pitchFamily="34" charset="-122"/>
                <a:cs typeface="Calibri" pitchFamily="34" charset="-120"/>
              </a:rPr>
              <a:t>The parallel with manual transcription:</a:t>
            </a:r>
            <a:endParaRPr lang="en-US" sz="1300" dirty="0"/>
          </a:p>
          <a:p>
            <a:pPr marL="0" indent="0">
              <a:spcAft>
                <a:spcPts val="400"/>
              </a:spcAft>
              <a:buNone/>
            </a:pPr>
            <a:r>
              <a:rPr lang="en-US" sz="1300" dirty="0">
                <a:solidFill>
                  <a:srgbClr val="1C2B36"/>
                </a:solidFill>
                <a:latin typeface="Calibri" pitchFamily="34" charset="0"/>
                <a:ea typeface="Calibri" pitchFamily="34" charset="-122"/>
                <a:cs typeface="Calibri" pitchFamily="34" charset="-120"/>
              </a:rPr>
              <a:t>Manual transcription also normalises and interprets — but the researcher is conscious of those choices. With AI, the choices are invisible.</a:t>
            </a:r>
            <a:endParaRPr lang="en-US" sz="1300" dirty="0"/>
          </a:p>
        </p:txBody>
      </p:sp>
      <p:sp>
        <p:nvSpPr>
          <p:cNvPr id="7" name="Shape 5"/>
          <p:cNvSpPr/>
          <p:nvPr/>
        </p:nvSpPr>
        <p:spPr>
          <a:xfrm>
            <a:off x="5074920" y="1234440"/>
            <a:ext cx="3840480" cy="1463040"/>
          </a:xfrm>
          <a:prstGeom prst="rect">
            <a:avLst/>
          </a:prstGeom>
          <a:solidFill>
            <a:srgbClr val="1C2B36"/>
          </a:solidFill>
          <a:ln w="12700">
            <a:solidFill>
              <a:srgbClr val="1C2B36"/>
            </a:solidFill>
            <a:prstDash val="solid"/>
          </a:ln>
        </p:spPr>
        <p:txBody>
          <a:bodyPr/>
          <a:lstStyle/>
          <a:p>
            <a:endParaRPr lang="it-IT"/>
          </a:p>
        </p:txBody>
      </p:sp>
      <p:sp>
        <p:nvSpPr>
          <p:cNvPr id="8" name="Text 6"/>
          <p:cNvSpPr/>
          <p:nvPr/>
        </p:nvSpPr>
        <p:spPr>
          <a:xfrm>
            <a:off x="5212080" y="1298448"/>
            <a:ext cx="3566160" cy="1143000"/>
          </a:xfrm>
          <a:prstGeom prst="rect">
            <a:avLst/>
          </a:prstGeom>
          <a:noFill/>
          <a:ln/>
        </p:spPr>
        <p:txBody>
          <a:bodyPr wrap="square" rtlCol="0" anchor="ctr"/>
          <a:lstStyle/>
          <a:p>
            <a:pPr marL="0" indent="0">
              <a:buNone/>
            </a:pPr>
            <a:r>
              <a:rPr lang="en-US" sz="1100" i="1" dirty="0">
                <a:solidFill>
                  <a:srgbClr val="C8DCE8"/>
                </a:solidFill>
                <a:latin typeface="Georgia" pitchFamily="34" charset="0"/>
                <a:ea typeface="Georgia" pitchFamily="34" charset="-122"/>
                <a:cs typeface="Georgia" pitchFamily="34" charset="-120"/>
              </a:rPr>
              <a:t>"Language technologies construct hierarchies within the realm of commercially based language technology and can shape epistemologies of language in linguistics."</a:t>
            </a:r>
            <a:endParaRPr lang="en-US" sz="1100" dirty="0"/>
          </a:p>
        </p:txBody>
      </p:sp>
      <p:sp>
        <p:nvSpPr>
          <p:cNvPr id="9" name="Text 7"/>
          <p:cNvSpPr/>
          <p:nvPr/>
        </p:nvSpPr>
        <p:spPr>
          <a:xfrm>
            <a:off x="5212080" y="2276856"/>
            <a:ext cx="3566160" cy="201168"/>
          </a:xfrm>
          <a:prstGeom prst="rect">
            <a:avLst/>
          </a:prstGeom>
          <a:noFill/>
          <a:ln/>
        </p:spPr>
        <p:txBody>
          <a:bodyPr wrap="square" rtlCol="0" anchor="ctr"/>
          <a:lstStyle/>
          <a:p>
            <a:pPr marL="0" indent="0">
              <a:buNone/>
            </a:pPr>
            <a:r>
              <a:rPr lang="en-US" sz="850" i="1" dirty="0">
                <a:solidFill>
                  <a:srgbClr val="7F8C8D"/>
                </a:solidFill>
                <a:latin typeface="Calibri" pitchFamily="34" charset="0"/>
                <a:ea typeface="Calibri" pitchFamily="34" charset="-122"/>
                <a:cs typeface="Calibri" pitchFamily="34" charset="-120"/>
              </a:rPr>
              <a:t>Kreis, Signs and Society, 2022</a:t>
            </a:r>
            <a:endParaRPr lang="en-US" sz="850" dirty="0"/>
          </a:p>
        </p:txBody>
      </p:sp>
      <p:sp>
        <p:nvSpPr>
          <p:cNvPr id="10" name="Shape 8"/>
          <p:cNvSpPr/>
          <p:nvPr/>
        </p:nvSpPr>
        <p:spPr>
          <a:xfrm>
            <a:off x="5074920" y="2880360"/>
            <a:ext cx="3840480" cy="1463040"/>
          </a:xfrm>
          <a:prstGeom prst="rect">
            <a:avLst/>
          </a:prstGeom>
          <a:solidFill>
            <a:srgbClr val="2E86AB">
              <a:alpha val="12000"/>
            </a:srgbClr>
          </a:solidFill>
          <a:ln w="19050">
            <a:solidFill>
              <a:srgbClr val="2E86AB"/>
            </a:solidFill>
            <a:prstDash val="solid"/>
          </a:ln>
        </p:spPr>
        <p:txBody>
          <a:bodyPr/>
          <a:lstStyle/>
          <a:p>
            <a:endParaRPr lang="it-IT"/>
          </a:p>
        </p:txBody>
      </p:sp>
      <p:sp>
        <p:nvSpPr>
          <p:cNvPr id="11" name="Text 9"/>
          <p:cNvSpPr/>
          <p:nvPr/>
        </p:nvSpPr>
        <p:spPr>
          <a:xfrm>
            <a:off x="5212080" y="2944368"/>
            <a:ext cx="3566160" cy="320040"/>
          </a:xfrm>
          <a:prstGeom prst="rect">
            <a:avLst/>
          </a:prstGeom>
          <a:noFill/>
          <a:ln/>
        </p:spPr>
        <p:txBody>
          <a:bodyPr wrap="square" rtlCol="0" anchor="ctr"/>
          <a:lstStyle/>
          <a:p>
            <a:pPr marL="0" indent="0">
              <a:buNone/>
            </a:pPr>
            <a:r>
              <a:rPr lang="en-US" sz="1100" b="1" dirty="0">
                <a:solidFill>
                  <a:srgbClr val="1C2B36"/>
                </a:solidFill>
                <a:latin typeface="Calibri" pitchFamily="34" charset="0"/>
                <a:ea typeface="Calibri" pitchFamily="34" charset="-122"/>
                <a:cs typeface="Calibri" pitchFamily="34" charset="-120"/>
              </a:rPr>
              <a:t>Critical AI Language Literacy (CAILL)</a:t>
            </a:r>
            <a:endParaRPr lang="en-US" sz="1100" dirty="0"/>
          </a:p>
        </p:txBody>
      </p:sp>
      <p:sp>
        <p:nvSpPr>
          <p:cNvPr id="12" name="Text 10"/>
          <p:cNvSpPr/>
          <p:nvPr/>
        </p:nvSpPr>
        <p:spPr>
          <a:xfrm>
            <a:off x="5212080" y="3273552"/>
            <a:ext cx="3566160" cy="822960"/>
          </a:xfrm>
          <a:prstGeom prst="rect">
            <a:avLst/>
          </a:prstGeom>
          <a:noFill/>
          <a:ln/>
        </p:spPr>
        <p:txBody>
          <a:bodyPr wrap="square" rtlCol="0" anchor="ctr"/>
          <a:lstStyle/>
          <a:p>
            <a:pPr marL="0" indent="0">
              <a:buNone/>
            </a:pPr>
            <a:r>
              <a:rPr lang="en-US" sz="1100" dirty="0">
                <a:solidFill>
                  <a:srgbClr val="1C2B36"/>
                </a:solidFill>
                <a:latin typeface="Calibri" pitchFamily="34" charset="0"/>
                <a:ea typeface="Calibri" pitchFamily="34" charset="-122"/>
                <a:cs typeface="Calibri" pitchFamily="34" charset="-120"/>
              </a:rPr>
              <a:t>The ability to use language-generating machines without uncritically accepting their output as unproblematic truth.</a:t>
            </a:r>
            <a:endParaRPr lang="en-US" sz="1100" dirty="0"/>
          </a:p>
        </p:txBody>
      </p:sp>
      <p:sp>
        <p:nvSpPr>
          <p:cNvPr id="13" name="Text 11"/>
          <p:cNvSpPr/>
          <p:nvPr/>
        </p:nvSpPr>
        <p:spPr>
          <a:xfrm>
            <a:off x="5212080" y="3963924"/>
            <a:ext cx="3566160" cy="201168"/>
          </a:xfrm>
          <a:prstGeom prst="rect">
            <a:avLst/>
          </a:prstGeom>
          <a:noFill/>
          <a:ln/>
        </p:spPr>
        <p:txBody>
          <a:bodyPr wrap="square" rtlCol="0" anchor="ctr"/>
          <a:lstStyle/>
          <a:p>
            <a:pPr marL="0" indent="0">
              <a:buNone/>
            </a:pPr>
            <a:r>
              <a:rPr lang="en-US" sz="850" i="1" dirty="0">
                <a:solidFill>
                  <a:srgbClr val="7F8C8D"/>
                </a:solidFill>
                <a:latin typeface="Calibri" pitchFamily="34" charset="0"/>
                <a:ea typeface="Calibri" pitchFamily="34" charset="-122"/>
                <a:cs typeface="Calibri" pitchFamily="34" charset="-120"/>
              </a:rPr>
              <a:t>Maly et al., AI &amp; Society, 2025</a:t>
            </a:r>
            <a:endParaRPr lang="en-US" sz="850" dirty="0"/>
          </a:p>
        </p:txBody>
      </p:sp>
      <p:sp>
        <p:nvSpPr>
          <p:cNvPr id="14" name="Text 12"/>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5" name="Text 13"/>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13 / 15</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6–7. BEYOND THE PIPELINE / CONCLUSION</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Where Are We Going - and What Do We Need?</a:t>
            </a:r>
            <a:endParaRPr lang="en-US" sz="2600" dirty="0"/>
          </a:p>
        </p:txBody>
      </p:sp>
      <p:sp>
        <p:nvSpPr>
          <p:cNvPr id="6" name="Shape 4"/>
          <p:cNvSpPr/>
          <p:nvPr/>
        </p:nvSpPr>
        <p:spPr>
          <a:xfrm>
            <a:off x="457200" y="1234440"/>
            <a:ext cx="4114800" cy="2011680"/>
          </a:xfrm>
          <a:prstGeom prst="rect">
            <a:avLst/>
          </a:prstGeom>
          <a:solidFill>
            <a:srgbClr val="FFFFFF"/>
          </a:solidFill>
          <a:ln w="12700">
            <a:solidFill>
              <a:srgbClr val="D5DDE0"/>
            </a:solidFill>
            <a:prstDash val="solid"/>
          </a:ln>
        </p:spPr>
        <p:txBody>
          <a:bodyPr/>
          <a:lstStyle/>
          <a:p>
            <a:endParaRPr lang="it-IT"/>
          </a:p>
        </p:txBody>
      </p:sp>
      <p:sp>
        <p:nvSpPr>
          <p:cNvPr id="7" name="Text 5"/>
          <p:cNvSpPr/>
          <p:nvPr/>
        </p:nvSpPr>
        <p:spPr>
          <a:xfrm>
            <a:off x="594360" y="1298448"/>
            <a:ext cx="3749040" cy="274320"/>
          </a:xfrm>
          <a:prstGeom prst="rect">
            <a:avLst/>
          </a:prstGeom>
          <a:noFill/>
          <a:ln/>
        </p:spPr>
        <p:txBody>
          <a:bodyPr wrap="square"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Technical horizons</a:t>
            </a:r>
            <a:endParaRPr lang="en-US" sz="1100" dirty="0"/>
          </a:p>
        </p:txBody>
      </p:sp>
      <p:sp>
        <p:nvSpPr>
          <p:cNvPr id="8" name="Text 6"/>
          <p:cNvSpPr/>
          <p:nvPr/>
        </p:nvSpPr>
        <p:spPr>
          <a:xfrm>
            <a:off x="594360" y="1600200"/>
            <a:ext cx="3749040" cy="1508760"/>
          </a:xfrm>
          <a:prstGeom prst="rect">
            <a:avLst/>
          </a:prstGeom>
          <a:noFill/>
          <a:ln/>
        </p:spPr>
        <p:txBody>
          <a:bodyPr wrap="square" rtlCol="0" anchor="ctr"/>
          <a:lstStyle/>
          <a:p>
            <a:pPr marL="342900" indent="-342900">
              <a:buSzPct val="100000"/>
              <a:buChar char="•"/>
            </a:pPr>
            <a:r>
              <a:rPr lang="en-US" sz="1150" dirty="0">
                <a:solidFill>
                  <a:srgbClr val="1C2B36"/>
                </a:solidFill>
                <a:latin typeface="Calibri" pitchFamily="34" charset="0"/>
                <a:ea typeface="Calibri" pitchFamily="34" charset="-122"/>
                <a:cs typeface="Calibri" pitchFamily="34" charset="-120"/>
              </a:rPr>
              <a:t>HuBERT / self-supervised representations: learn speech features without annotated data → promising for low-resource settings</a:t>
            </a:r>
            <a:endParaRPr lang="en-US" sz="1150" dirty="0"/>
          </a:p>
          <a:p>
            <a:pPr marL="342900" indent="-342900">
              <a:buSzPct val="100000"/>
              <a:buChar char="•"/>
            </a:pPr>
            <a:r>
              <a:rPr lang="en-US" sz="1150" dirty="0">
                <a:solidFill>
                  <a:srgbClr val="1C2B36"/>
                </a:solidFill>
                <a:latin typeface="Calibri" pitchFamily="34" charset="0"/>
                <a:ea typeface="Calibri" pitchFamily="34" charset="-122"/>
                <a:cs typeface="Calibri" pitchFamily="34" charset="-120"/>
              </a:rPr>
              <a:t>But: increases the gap between technical complexity and fieldwork practice</a:t>
            </a:r>
            <a:endParaRPr lang="en-US" sz="1150" dirty="0"/>
          </a:p>
        </p:txBody>
      </p:sp>
      <p:sp>
        <p:nvSpPr>
          <p:cNvPr id="9" name="Shape 7"/>
          <p:cNvSpPr/>
          <p:nvPr/>
        </p:nvSpPr>
        <p:spPr>
          <a:xfrm>
            <a:off x="457200" y="3337560"/>
            <a:ext cx="4114800" cy="1417320"/>
          </a:xfrm>
          <a:prstGeom prst="rect">
            <a:avLst/>
          </a:prstGeom>
          <a:solidFill>
            <a:srgbClr val="1C2B36"/>
          </a:solidFill>
          <a:ln w="12700">
            <a:solidFill>
              <a:srgbClr val="1C2B36"/>
            </a:solidFill>
            <a:prstDash val="solid"/>
          </a:ln>
        </p:spPr>
        <p:txBody>
          <a:bodyPr/>
          <a:lstStyle/>
          <a:p>
            <a:endParaRPr lang="it-IT"/>
          </a:p>
        </p:txBody>
      </p:sp>
      <p:sp>
        <p:nvSpPr>
          <p:cNvPr id="10" name="Text 8"/>
          <p:cNvSpPr/>
          <p:nvPr/>
        </p:nvSpPr>
        <p:spPr>
          <a:xfrm>
            <a:off x="594360" y="3401568"/>
            <a:ext cx="3749040" cy="274320"/>
          </a:xfrm>
          <a:prstGeom prst="rect">
            <a:avLst/>
          </a:prstGeom>
          <a:noFill/>
          <a:ln/>
        </p:spPr>
        <p:txBody>
          <a:bodyPr wrap="square"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What the field actually needs</a:t>
            </a:r>
            <a:endParaRPr lang="en-US" sz="1100" dirty="0"/>
          </a:p>
        </p:txBody>
      </p:sp>
      <p:sp>
        <p:nvSpPr>
          <p:cNvPr id="11" name="Text 9"/>
          <p:cNvSpPr/>
          <p:nvPr/>
        </p:nvSpPr>
        <p:spPr>
          <a:xfrm>
            <a:off x="594360" y="3703320"/>
            <a:ext cx="3749040" cy="914400"/>
          </a:xfrm>
          <a:prstGeom prst="rect">
            <a:avLst/>
          </a:prstGeom>
          <a:noFill/>
          <a:ln/>
        </p:spPr>
        <p:txBody>
          <a:bodyPr wrap="square" rtlCol="0" anchor="ctr"/>
          <a:lstStyle/>
          <a:p>
            <a:pPr marL="0" indent="0">
              <a:buNone/>
            </a:pPr>
            <a:r>
              <a:rPr lang="en-US" sz="1200" dirty="0">
                <a:solidFill>
                  <a:srgbClr val="C8DCE8"/>
                </a:solidFill>
                <a:latin typeface="Calibri" pitchFamily="34" charset="0"/>
                <a:ea typeface="Calibri" pitchFamily="34" charset="-122"/>
                <a:cs typeface="Calibri" pitchFamily="34" charset="-120"/>
              </a:rPr>
              <a:t>Methodological training, not just tool adoption. Critical literacy as part of language documentation curricula.</a:t>
            </a:r>
            <a:endParaRPr lang="en-US" sz="1200" dirty="0"/>
          </a:p>
        </p:txBody>
      </p:sp>
      <p:sp>
        <p:nvSpPr>
          <p:cNvPr id="12" name="Shape 10"/>
          <p:cNvSpPr/>
          <p:nvPr/>
        </p:nvSpPr>
        <p:spPr>
          <a:xfrm>
            <a:off x="4754880" y="1234440"/>
            <a:ext cx="4114800" cy="3520440"/>
          </a:xfrm>
          <a:prstGeom prst="rect">
            <a:avLst/>
          </a:prstGeom>
          <a:solidFill>
            <a:srgbClr val="1C2B36"/>
          </a:solidFill>
          <a:ln w="12700">
            <a:solidFill>
              <a:srgbClr val="1C2B36"/>
            </a:solidFill>
            <a:prstDash val="solid"/>
          </a:ln>
        </p:spPr>
        <p:txBody>
          <a:bodyPr/>
          <a:lstStyle/>
          <a:p>
            <a:endParaRPr lang="it-IT"/>
          </a:p>
        </p:txBody>
      </p:sp>
      <p:sp>
        <p:nvSpPr>
          <p:cNvPr id="13" name="Text 11"/>
          <p:cNvSpPr/>
          <p:nvPr/>
        </p:nvSpPr>
        <p:spPr>
          <a:xfrm>
            <a:off x="4892040" y="1298448"/>
            <a:ext cx="3749040" cy="320040"/>
          </a:xfrm>
          <a:prstGeom prst="rect">
            <a:avLst/>
          </a:prstGeom>
          <a:noFill/>
          <a:ln/>
        </p:spPr>
        <p:txBody>
          <a:bodyPr wrap="square" rtlCol="0" anchor="ctr"/>
          <a:lstStyle/>
          <a:p>
            <a:pPr marL="0" indent="0">
              <a:buNone/>
            </a:pPr>
            <a:r>
              <a:rPr lang="en-US" sz="1200" b="1" dirty="0">
                <a:solidFill>
                  <a:srgbClr val="2E86AB"/>
                </a:solidFill>
                <a:latin typeface="Calibri" pitchFamily="34" charset="0"/>
                <a:ea typeface="Calibri" pitchFamily="34" charset="-122"/>
                <a:cs typeface="Calibri" pitchFamily="34" charset="-120"/>
              </a:rPr>
              <a:t>Back to the question</a:t>
            </a:r>
            <a:endParaRPr lang="en-US" sz="1200" dirty="0"/>
          </a:p>
        </p:txBody>
      </p:sp>
      <p:sp>
        <p:nvSpPr>
          <p:cNvPr id="14" name="Text 12"/>
          <p:cNvSpPr/>
          <p:nvPr/>
        </p:nvSpPr>
        <p:spPr>
          <a:xfrm>
            <a:off x="4892040" y="1664208"/>
            <a:ext cx="3749040" cy="457200"/>
          </a:xfrm>
          <a:prstGeom prst="rect">
            <a:avLst/>
          </a:prstGeom>
          <a:noFill/>
          <a:ln/>
        </p:spPr>
        <p:txBody>
          <a:bodyPr wrap="square" rtlCol="0" anchor="ctr"/>
          <a:lstStyle/>
          <a:p>
            <a:pPr marL="0" indent="0">
              <a:buNone/>
            </a:pPr>
            <a:r>
              <a:rPr lang="en-US" sz="1500" i="1" dirty="0">
                <a:solidFill>
                  <a:srgbClr val="FFFFFF"/>
                </a:solidFill>
                <a:latin typeface="Georgia" pitchFamily="34" charset="0"/>
                <a:ea typeface="Georgia" pitchFamily="34" charset="-122"/>
                <a:cs typeface="Georgia" pitchFamily="34" charset="-120"/>
              </a:rPr>
              <a:t>"Are We Just Playing Around with AI?"</a:t>
            </a:r>
            <a:endParaRPr lang="en-US" sz="1500" dirty="0"/>
          </a:p>
        </p:txBody>
      </p:sp>
      <p:sp>
        <p:nvSpPr>
          <p:cNvPr id="15" name="Text 13"/>
          <p:cNvSpPr/>
          <p:nvPr/>
        </p:nvSpPr>
        <p:spPr>
          <a:xfrm>
            <a:off x="4892040" y="2212848"/>
            <a:ext cx="3749040" cy="2331720"/>
          </a:xfrm>
          <a:prstGeom prst="rect">
            <a:avLst/>
          </a:prstGeom>
          <a:noFill/>
          <a:ln/>
        </p:spPr>
        <p:txBody>
          <a:bodyPr wrap="square" rtlCol="0" anchor="ctr"/>
          <a:lstStyle/>
          <a:p>
            <a:pPr marL="0" indent="0">
              <a:spcAft>
                <a:spcPts val="600"/>
              </a:spcAft>
              <a:buNone/>
            </a:pPr>
            <a:r>
              <a:rPr lang="en-US" sz="1300" dirty="0">
                <a:solidFill>
                  <a:srgbClr val="C8DCE8"/>
                </a:solidFill>
                <a:latin typeface="Calibri" pitchFamily="34" charset="0"/>
                <a:ea typeface="Calibri" pitchFamily="34" charset="-122"/>
                <a:cs typeface="Calibri" pitchFamily="34" charset="-120"/>
              </a:rPr>
              <a:t>The answer is not yes or no.</a:t>
            </a:r>
            <a:endParaRPr lang="en-US" sz="1300" dirty="0"/>
          </a:p>
          <a:p>
            <a:pPr marL="0" indent="0">
              <a:spcAft>
                <a:spcPts val="600"/>
              </a:spcAft>
              <a:buNone/>
            </a:pPr>
            <a:endParaRPr lang="en-US" sz="1300" dirty="0"/>
          </a:p>
          <a:p>
            <a:pPr marL="0" indent="0">
              <a:spcAft>
                <a:spcPts val="600"/>
              </a:spcAft>
              <a:buNone/>
            </a:pPr>
            <a:r>
              <a:rPr lang="en-US" sz="1300" dirty="0">
                <a:solidFill>
                  <a:srgbClr val="C8DCE8"/>
                </a:solidFill>
                <a:latin typeface="Calibri" pitchFamily="34" charset="0"/>
                <a:ea typeface="Calibri" pitchFamily="34" charset="-122"/>
                <a:cs typeface="Calibri" pitchFamily="34" charset="-120"/>
              </a:rPr>
              <a:t>It is: we don't yet know with sufficient awareness — and that is the problem.</a:t>
            </a:r>
            <a:endParaRPr lang="en-US" sz="1300" dirty="0"/>
          </a:p>
          <a:p>
            <a:pPr marL="0" indent="0">
              <a:spcAft>
                <a:spcPts val="600"/>
              </a:spcAft>
              <a:buNone/>
            </a:pPr>
            <a:endParaRPr lang="en-US" sz="1300" dirty="0"/>
          </a:p>
          <a:p>
            <a:pPr marL="0" indent="0">
              <a:spcAft>
                <a:spcPts val="600"/>
              </a:spcAft>
              <a:buNone/>
            </a:pPr>
            <a:r>
              <a:rPr lang="en-US" sz="1300" dirty="0">
                <a:solidFill>
                  <a:srgbClr val="C8DCE8"/>
                </a:solidFill>
                <a:latin typeface="Calibri" pitchFamily="34" charset="0"/>
                <a:ea typeface="Calibri" pitchFamily="34" charset="-122"/>
                <a:cs typeface="Calibri" pitchFamily="34" charset="-120"/>
              </a:rPr>
              <a:t>These tools are useful. But usefulness without critical literacy produces data we cannot trust.</a:t>
            </a:r>
            <a:endParaRPr lang="en-US" sz="1300" dirty="0"/>
          </a:p>
        </p:txBody>
      </p:sp>
      <p:sp>
        <p:nvSpPr>
          <p:cNvPr id="16" name="Text 14"/>
          <p:cNvSpPr/>
          <p:nvPr/>
        </p:nvSpPr>
        <p:spPr>
          <a:xfrm>
            <a:off x="594360" y="4539149"/>
            <a:ext cx="8412480" cy="182880"/>
          </a:xfrm>
          <a:prstGeom prst="rect">
            <a:avLst/>
          </a:prstGeom>
          <a:noFill/>
          <a:ln/>
        </p:spPr>
        <p:txBody>
          <a:bodyPr wrap="square" rtlCol="0" anchor="ctr"/>
          <a:lstStyle/>
          <a:p>
            <a:pPr marL="0" indent="0">
              <a:buNone/>
            </a:pPr>
            <a:r>
              <a:rPr lang="en-US" sz="850" i="1" dirty="0">
                <a:solidFill>
                  <a:srgbClr val="7F8C8D"/>
                </a:solidFill>
                <a:latin typeface="Calibri" pitchFamily="34" charset="0"/>
                <a:ea typeface="Calibri" pitchFamily="34" charset="-122"/>
                <a:cs typeface="Calibri" pitchFamily="34" charset="-120"/>
              </a:rPr>
              <a:t>Thai et al. 2024 (LREC-COLING); Baevski et al. 2020 (wav2vec 2.0 / HuBERT)</a:t>
            </a:r>
            <a:endParaRPr lang="en-US" sz="850" dirty="0"/>
          </a:p>
        </p:txBody>
      </p:sp>
      <p:sp>
        <p:nvSpPr>
          <p:cNvPr id="17" name="Text 15"/>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8" name="Text 16"/>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14 / 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5">
    <p:bg>
      <p:bgPr>
        <a:solidFill>
          <a:srgbClr val="1C2B36"/>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2E86AB"/>
          </a:solidFill>
          <a:ln w="12700">
            <a:solidFill>
              <a:srgbClr val="2E86AB"/>
            </a:solidFill>
            <a:prstDash val="solid"/>
          </a:ln>
        </p:spPr>
        <p:txBody>
          <a:bodyPr/>
          <a:lstStyle/>
          <a:p>
            <a:endParaRPr lang="it-IT"/>
          </a:p>
        </p:txBody>
      </p:sp>
      <p:sp>
        <p:nvSpPr>
          <p:cNvPr id="3" name="Text 1"/>
          <p:cNvSpPr/>
          <p:nvPr/>
        </p:nvSpPr>
        <p:spPr>
          <a:xfrm>
            <a:off x="594360" y="182880"/>
            <a:ext cx="8229600" cy="502920"/>
          </a:xfrm>
          <a:prstGeom prst="rect">
            <a:avLst/>
          </a:prstGeom>
          <a:noFill/>
          <a:ln/>
        </p:spPr>
        <p:txBody>
          <a:bodyPr wrap="square"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Bibliography</a:t>
            </a:r>
            <a:endParaRPr lang="en-US" sz="2400" dirty="0"/>
          </a:p>
        </p:txBody>
      </p:sp>
      <p:sp>
        <p:nvSpPr>
          <p:cNvPr id="4" name="Text 2"/>
          <p:cNvSpPr/>
          <p:nvPr/>
        </p:nvSpPr>
        <p:spPr>
          <a:xfrm>
            <a:off x="594360" y="804672"/>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1.  Bain, M. et al. (2023). WhisperX: Time-Accurate Speech Transcription of Long-Form Audio. INTERSPEECH 2023.</a:t>
            </a:r>
            <a:endParaRPr lang="en-US" sz="950" dirty="0"/>
          </a:p>
        </p:txBody>
      </p:sp>
      <p:sp>
        <p:nvSpPr>
          <p:cNvPr id="5" name="Text 3"/>
          <p:cNvSpPr/>
          <p:nvPr/>
        </p:nvSpPr>
        <p:spPr>
          <a:xfrm>
            <a:off x="594360" y="1609344"/>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2.  Baevski, A. et al. (2020). wav2vec 2.0: A Framework for Self-Supervised Learning of Speech Representations. NeurIPS 33.</a:t>
            </a:r>
            <a:endParaRPr lang="en-US" sz="950" dirty="0"/>
          </a:p>
        </p:txBody>
      </p:sp>
      <p:sp>
        <p:nvSpPr>
          <p:cNvPr id="6" name="Text 4"/>
          <p:cNvSpPr/>
          <p:nvPr/>
        </p:nvSpPr>
        <p:spPr>
          <a:xfrm>
            <a:off x="594360" y="2414016"/>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3.  Deumert, A. &amp; Storch, A. (2025). The material making of language as practice of global domination and control. AI &amp; Society.</a:t>
            </a:r>
            <a:endParaRPr lang="en-US" sz="950" dirty="0"/>
          </a:p>
        </p:txBody>
      </p:sp>
      <p:sp>
        <p:nvSpPr>
          <p:cNvPr id="7" name="Text 5"/>
          <p:cNvSpPr/>
          <p:nvPr/>
        </p:nvSpPr>
        <p:spPr>
          <a:xfrm>
            <a:off x="594360" y="3218688"/>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4.  Guillaume, S. et al. (2022). Fine-tuning pre-trained models for ASR: experiments on a fieldwork corpus of Japhug. ComputEL-5.</a:t>
            </a:r>
            <a:endParaRPr lang="en-US" sz="950" dirty="0"/>
          </a:p>
        </p:txBody>
      </p:sp>
      <p:sp>
        <p:nvSpPr>
          <p:cNvPr id="8" name="Text 6"/>
          <p:cNvSpPr/>
          <p:nvPr/>
        </p:nvSpPr>
        <p:spPr>
          <a:xfrm>
            <a:off x="594360" y="4023360"/>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5.  Kelly-Holmes, H. (2024). Artificial intelligence and the future of our sociolinguistic work. Journal of Sociolinguistics.</a:t>
            </a:r>
            <a:endParaRPr lang="en-US" sz="950" dirty="0"/>
          </a:p>
        </p:txBody>
      </p:sp>
      <p:sp>
        <p:nvSpPr>
          <p:cNvPr id="9" name="Text 7"/>
          <p:cNvSpPr/>
          <p:nvPr/>
        </p:nvSpPr>
        <p:spPr>
          <a:xfrm>
            <a:off x="4892040" y="804672"/>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6.  Kreis, M. (2022). Multilingualism and AI: The Regimentation of Language in the Age of Digital Capitalism. Signs and Society 10(3).</a:t>
            </a:r>
            <a:endParaRPr lang="en-US" sz="950" dirty="0"/>
          </a:p>
        </p:txBody>
      </p:sp>
      <p:sp>
        <p:nvSpPr>
          <p:cNvPr id="10" name="Text 8"/>
          <p:cNvSpPr/>
          <p:nvPr/>
        </p:nvSpPr>
        <p:spPr>
          <a:xfrm>
            <a:off x="4892040" y="1609344"/>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7.  Li, Z. et al. (2024). Speech Recognition Corpus of the Khinalug Language for Documenting Endangered Languages. LREC-COLING 2024.</a:t>
            </a:r>
            <a:endParaRPr lang="en-US" sz="950" dirty="0"/>
          </a:p>
        </p:txBody>
      </p:sp>
      <p:sp>
        <p:nvSpPr>
          <p:cNvPr id="11" name="Text 9"/>
          <p:cNvSpPr/>
          <p:nvPr/>
        </p:nvSpPr>
        <p:spPr>
          <a:xfrm>
            <a:off x="4892040" y="2414016"/>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8.  Maly, I. et al. (2025). Developing Critical AI Language Literacy. AI &amp; Society.</a:t>
            </a:r>
            <a:endParaRPr lang="en-US" sz="950" dirty="0"/>
          </a:p>
        </p:txBody>
      </p:sp>
      <p:sp>
        <p:nvSpPr>
          <p:cNvPr id="12" name="Text 10"/>
          <p:cNvSpPr/>
          <p:nvPr/>
        </p:nvSpPr>
        <p:spPr>
          <a:xfrm>
            <a:off x="4892040" y="3218688"/>
            <a:ext cx="4023360" cy="731520"/>
          </a:xfrm>
          <a:prstGeom prst="rect">
            <a:avLst/>
          </a:prstGeom>
          <a:noFill/>
          <a:ln/>
        </p:spPr>
        <p:txBody>
          <a:bodyPr wrap="square" rtlCol="0" anchor="t"/>
          <a:lstStyle/>
          <a:p>
            <a:pPr marL="0" indent="0">
              <a:buNone/>
            </a:pPr>
            <a:r>
              <a:rPr lang="en-US" sz="950" dirty="0">
                <a:solidFill>
                  <a:srgbClr val="ADBFCA"/>
                </a:solidFill>
                <a:latin typeface="Calibri" pitchFamily="34" charset="0"/>
                <a:ea typeface="Calibri" pitchFamily="34" charset="-122"/>
                <a:cs typeface="Calibri" pitchFamily="34" charset="-120"/>
              </a:rPr>
              <a:t>9.  Thai, K. et al. (2024). Breaking the Transcription Bottleneck: Fine-tuning ASR Models for Fieldwork Languages. LREC-COLING 2024.</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1. INTRODUCTION</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The Promise and the Rush</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Text 4"/>
          <p:cNvSpPr/>
          <p:nvPr/>
        </p:nvSpPr>
        <p:spPr>
          <a:xfrm>
            <a:off x="457200" y="1188720"/>
            <a:ext cx="4297680" cy="3291840"/>
          </a:xfrm>
          <a:prstGeom prst="rect">
            <a:avLst/>
          </a:prstGeom>
          <a:noFill/>
          <a:ln/>
        </p:spPr>
        <p:txBody>
          <a:bodyPr wrap="square" rtlCol="0" anchor="ctr"/>
          <a:lstStyle/>
          <a:p>
            <a:pPr marL="0" indent="0">
              <a:spcAft>
                <a:spcPts val="600"/>
              </a:spcAft>
              <a:buNone/>
            </a:pPr>
            <a:r>
              <a:rPr lang="en-US" sz="1300" b="1" dirty="0">
                <a:solidFill>
                  <a:srgbClr val="1C2B36"/>
                </a:solidFill>
                <a:latin typeface="Calibri" pitchFamily="34" charset="0"/>
                <a:ea typeface="Calibri" pitchFamily="34" charset="-122"/>
                <a:cs typeface="Calibri" pitchFamily="34" charset="-120"/>
              </a:rPr>
              <a:t>A quiet “revolution” in fieldwork</a:t>
            </a:r>
            <a:endParaRPr lang="en-US" sz="1300" dirty="0"/>
          </a:p>
          <a:p>
            <a:pPr marL="0" indent="0">
              <a:spcAft>
                <a:spcPts val="600"/>
              </a:spcAft>
              <a:buNone/>
            </a:pPr>
            <a:r>
              <a:rPr lang="en-US" sz="1300" dirty="0">
                <a:solidFill>
                  <a:srgbClr val="1C2B36"/>
                </a:solidFill>
                <a:latin typeface="Calibri" pitchFamily="34" charset="0"/>
                <a:ea typeface="Calibri" pitchFamily="34" charset="-122"/>
                <a:cs typeface="Calibri" pitchFamily="34" charset="-120"/>
              </a:rPr>
              <a:t>Over the last 3–4 years, tools like WhisperX and pyannote have entered language documentation workflows, often without formal methodological training.</a:t>
            </a:r>
            <a:endParaRPr lang="en-US" sz="1300" dirty="0"/>
          </a:p>
          <a:p>
            <a:pPr marL="0" indent="0">
              <a:spcAft>
                <a:spcPts val="600"/>
              </a:spcAft>
              <a:buNone/>
            </a:pPr>
            <a:endParaRPr lang="en-US" sz="1300" dirty="0"/>
          </a:p>
          <a:p>
            <a:pPr marL="0" indent="0">
              <a:spcAft>
                <a:spcPts val="600"/>
              </a:spcAft>
              <a:buNone/>
            </a:pPr>
            <a:r>
              <a:rPr lang="en-US" sz="1300" b="1" dirty="0">
                <a:solidFill>
                  <a:srgbClr val="1C2B36"/>
                </a:solidFill>
                <a:latin typeface="Calibri" pitchFamily="34" charset="0"/>
                <a:ea typeface="Calibri" pitchFamily="34" charset="-122"/>
                <a:cs typeface="Calibri" pitchFamily="34" charset="-120"/>
              </a:rPr>
              <a:t>This is not a tutorial, and not an endorsement.</a:t>
            </a:r>
            <a:endParaRPr lang="en-US" sz="1300" dirty="0"/>
          </a:p>
          <a:p>
            <a:pPr marL="0" indent="0">
              <a:spcAft>
                <a:spcPts val="600"/>
              </a:spcAft>
              <a:buNone/>
            </a:pPr>
            <a:r>
              <a:rPr lang="en-US" sz="1300" dirty="0">
                <a:solidFill>
                  <a:srgbClr val="1C2B36"/>
                </a:solidFill>
                <a:latin typeface="Calibri" pitchFamily="34" charset="0"/>
                <a:ea typeface="Calibri" pitchFamily="34" charset="-122"/>
                <a:cs typeface="Calibri" pitchFamily="34" charset="-120"/>
              </a:rPr>
              <a:t>It is a critical reflection based on my fieldwork experience across two multilingual diasporic contexts.</a:t>
            </a:r>
            <a:endParaRPr lang="en-US" sz="1300" dirty="0"/>
          </a:p>
        </p:txBody>
      </p:sp>
      <p:sp>
        <p:nvSpPr>
          <p:cNvPr id="7" name="Shape 5"/>
          <p:cNvSpPr/>
          <p:nvPr/>
        </p:nvSpPr>
        <p:spPr>
          <a:xfrm>
            <a:off x="5029200" y="1188720"/>
            <a:ext cx="3840480" cy="1371600"/>
          </a:xfrm>
          <a:prstGeom prst="rect">
            <a:avLst/>
          </a:prstGeom>
          <a:solidFill>
            <a:srgbClr val="2E86AB">
              <a:alpha val="12000"/>
            </a:srgbClr>
          </a:solidFill>
          <a:ln w="19050">
            <a:solidFill>
              <a:srgbClr val="2E86AB"/>
            </a:solidFill>
            <a:prstDash val="solid"/>
          </a:ln>
        </p:spPr>
        <p:txBody>
          <a:bodyPr/>
          <a:lstStyle/>
          <a:p>
            <a:endParaRPr lang="it-IT"/>
          </a:p>
        </p:txBody>
      </p:sp>
      <p:sp>
        <p:nvSpPr>
          <p:cNvPr id="8" name="Text 6"/>
          <p:cNvSpPr/>
          <p:nvPr/>
        </p:nvSpPr>
        <p:spPr>
          <a:xfrm>
            <a:off x="5166360" y="1280160"/>
            <a:ext cx="3566160" cy="1188720"/>
          </a:xfrm>
          <a:prstGeom prst="rect">
            <a:avLst/>
          </a:prstGeom>
          <a:noFill/>
          <a:ln/>
        </p:spPr>
        <p:txBody>
          <a:bodyPr wrap="square" rtlCol="0" anchor="ctr"/>
          <a:lstStyle/>
          <a:p>
            <a:pPr marL="0" indent="0">
              <a:buNone/>
            </a:pPr>
            <a:r>
              <a:rPr lang="en-US" sz="1100" i="1" dirty="0">
                <a:solidFill>
                  <a:srgbClr val="1C2B36"/>
                </a:solidFill>
                <a:latin typeface="Georgia" pitchFamily="34" charset="0"/>
                <a:ea typeface="Georgia" pitchFamily="34" charset="-122"/>
                <a:cs typeface="Georgia" pitchFamily="34" charset="-120"/>
              </a:rPr>
              <a:t>"AI has the potential to change the landscape of sociolinguistic research — but will it change how we use it responsibly?"</a:t>
            </a:r>
            <a:endParaRPr lang="en-US" sz="1100" dirty="0"/>
          </a:p>
        </p:txBody>
      </p:sp>
      <p:sp>
        <p:nvSpPr>
          <p:cNvPr id="9" name="Text 7"/>
          <p:cNvSpPr/>
          <p:nvPr/>
        </p:nvSpPr>
        <p:spPr>
          <a:xfrm>
            <a:off x="5166360" y="2140373"/>
            <a:ext cx="3566160" cy="274320"/>
          </a:xfrm>
          <a:prstGeom prst="rect">
            <a:avLst/>
          </a:prstGeom>
          <a:noFill/>
          <a:ln/>
        </p:spPr>
        <p:txBody>
          <a:bodyPr wrap="square" rtlCol="0" anchor="ctr"/>
          <a:lstStyle/>
          <a:p>
            <a:pPr marL="0" indent="0">
              <a:buNone/>
            </a:pPr>
            <a:r>
              <a:rPr lang="en-US" sz="900" i="1" dirty="0">
                <a:solidFill>
                  <a:srgbClr val="7F8C8D"/>
                </a:solidFill>
                <a:latin typeface="Calibri" pitchFamily="34" charset="0"/>
                <a:ea typeface="Calibri" pitchFamily="34" charset="-122"/>
                <a:cs typeface="Calibri" pitchFamily="34" charset="-120"/>
              </a:rPr>
              <a:t>Kelly-Holmes, Journal of Sociolinguistics, 2024</a:t>
            </a:r>
            <a:endParaRPr lang="en-US" sz="900" dirty="0"/>
          </a:p>
        </p:txBody>
      </p:sp>
      <p:sp>
        <p:nvSpPr>
          <p:cNvPr id="10" name="Shape 8"/>
          <p:cNvSpPr/>
          <p:nvPr/>
        </p:nvSpPr>
        <p:spPr>
          <a:xfrm>
            <a:off x="5029200" y="2926080"/>
            <a:ext cx="3840480" cy="1371600"/>
          </a:xfrm>
          <a:prstGeom prst="rect">
            <a:avLst/>
          </a:prstGeom>
          <a:solidFill>
            <a:srgbClr val="1C2B36"/>
          </a:solidFill>
          <a:ln w="12700">
            <a:solidFill>
              <a:srgbClr val="1C2B36"/>
            </a:solidFill>
            <a:prstDash val="solid"/>
          </a:ln>
        </p:spPr>
        <p:txBody>
          <a:bodyPr/>
          <a:lstStyle/>
          <a:p>
            <a:endParaRPr lang="it-IT"/>
          </a:p>
        </p:txBody>
      </p:sp>
      <p:sp>
        <p:nvSpPr>
          <p:cNvPr id="11" name="Text 9"/>
          <p:cNvSpPr/>
          <p:nvPr/>
        </p:nvSpPr>
        <p:spPr>
          <a:xfrm>
            <a:off x="5166360" y="3017520"/>
            <a:ext cx="3566160" cy="320040"/>
          </a:xfrm>
          <a:prstGeom prst="rect">
            <a:avLst/>
          </a:prstGeom>
          <a:noFill/>
          <a:ln/>
        </p:spPr>
        <p:txBody>
          <a:bodyPr wrap="square"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The central question</a:t>
            </a:r>
            <a:endParaRPr lang="en-US" sz="1000" dirty="0"/>
          </a:p>
        </p:txBody>
      </p:sp>
      <p:sp>
        <p:nvSpPr>
          <p:cNvPr id="12" name="Text 10"/>
          <p:cNvSpPr/>
          <p:nvPr/>
        </p:nvSpPr>
        <p:spPr>
          <a:xfrm>
            <a:off x="5166360" y="3337560"/>
            <a:ext cx="3566160" cy="822960"/>
          </a:xfrm>
          <a:prstGeom prst="rect">
            <a:avLst/>
          </a:prstGeom>
          <a:noFill/>
          <a:ln/>
        </p:spPr>
        <p:txBody>
          <a:bodyPr wrap="square" rtlCol="0" anchor="ctr"/>
          <a:lstStyle/>
          <a:p>
            <a:pPr marL="0" indent="0">
              <a:buNone/>
            </a:pPr>
            <a:r>
              <a:rPr lang="en-US" sz="1300" i="1" dirty="0">
                <a:solidFill>
                  <a:srgbClr val="FFFFFF"/>
                </a:solidFill>
                <a:latin typeface="Georgia" pitchFamily="34" charset="0"/>
                <a:ea typeface="Georgia" pitchFamily="34" charset="-122"/>
                <a:cs typeface="Georgia" pitchFamily="34" charset="-120"/>
              </a:rPr>
              <a:t>Are we just playing around with AI, or do we actually know what we're doing with it?</a:t>
            </a:r>
            <a:endParaRPr lang="en-US" sz="1300" dirty="0"/>
          </a:p>
        </p:txBody>
      </p:sp>
      <p:sp>
        <p:nvSpPr>
          <p:cNvPr id="13" name="Text 11"/>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4" name="Text 12"/>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2 / 15</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2. THE PIPELINE</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How It Works - In Theory</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274320" y="1234440"/>
            <a:ext cx="1508760" cy="1371600"/>
          </a:xfrm>
          <a:prstGeom prst="rect">
            <a:avLst/>
          </a:prstGeom>
          <a:solidFill>
            <a:srgbClr val="4A6274"/>
          </a:solidFill>
          <a:ln w="12700">
            <a:solidFill>
              <a:srgbClr val="4A6274"/>
            </a:solidFill>
            <a:prstDash val="solid"/>
          </a:ln>
        </p:spPr>
        <p:txBody>
          <a:bodyPr/>
          <a:lstStyle/>
          <a:p>
            <a:endParaRPr lang="it-IT"/>
          </a:p>
        </p:txBody>
      </p:sp>
      <p:sp>
        <p:nvSpPr>
          <p:cNvPr id="7" name="Text 5"/>
          <p:cNvSpPr/>
          <p:nvPr/>
        </p:nvSpPr>
        <p:spPr>
          <a:xfrm>
            <a:off x="274320" y="1261872"/>
            <a:ext cx="150876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Audio</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Recording</a:t>
            </a:r>
            <a:endParaRPr lang="en-US" sz="1100" dirty="0"/>
          </a:p>
        </p:txBody>
      </p:sp>
      <p:sp>
        <p:nvSpPr>
          <p:cNvPr id="8" name="Text 6"/>
          <p:cNvSpPr/>
          <p:nvPr/>
        </p:nvSpPr>
        <p:spPr>
          <a:xfrm>
            <a:off x="274320" y="1901952"/>
            <a:ext cx="1508760" cy="685800"/>
          </a:xfrm>
          <a:prstGeom prst="rect">
            <a:avLst/>
          </a:prstGeom>
          <a:noFill/>
          <a:ln/>
        </p:spPr>
        <p:txBody>
          <a:bodyPr wrap="square" lIns="50800" tIns="50800" rIns="50800" bIns="50800" rtlCol="0" anchor="t"/>
          <a:lstStyle/>
          <a:p>
            <a:pPr marL="0" indent="0" algn="ctr">
              <a:buNone/>
            </a:pPr>
            <a:r>
              <a:rPr lang="en-US" sz="900" dirty="0">
                <a:solidFill>
                  <a:srgbClr val="D0E8F2"/>
                </a:solidFill>
                <a:latin typeface="Calibri" pitchFamily="34" charset="0"/>
                <a:ea typeface="Calibri" pitchFamily="34" charset="-122"/>
                <a:cs typeface="Calibri" pitchFamily="34" charset="-120"/>
              </a:rPr>
              <a:t>Fieldwork data</a:t>
            </a:r>
            <a:endParaRPr lang="en-US" sz="900" dirty="0"/>
          </a:p>
          <a:p>
            <a:pPr marL="0" indent="0" algn="ctr">
              <a:buNone/>
            </a:pPr>
            <a:r>
              <a:rPr lang="en-US" sz="900" dirty="0">
                <a:solidFill>
                  <a:srgbClr val="D0E8F2"/>
                </a:solidFill>
                <a:latin typeface="Calibri" pitchFamily="34" charset="0"/>
                <a:ea typeface="Calibri" pitchFamily="34" charset="-122"/>
                <a:cs typeface="Calibri" pitchFamily="34" charset="-120"/>
              </a:rPr>
              <a:t>(WAV / MP3)</a:t>
            </a:r>
            <a:endParaRPr lang="en-US" sz="900" dirty="0"/>
          </a:p>
        </p:txBody>
      </p:sp>
      <p:sp>
        <p:nvSpPr>
          <p:cNvPr id="9" name="Shape 7"/>
          <p:cNvSpPr/>
          <p:nvPr/>
        </p:nvSpPr>
        <p:spPr>
          <a:xfrm>
            <a:off x="1783080" y="1828800"/>
            <a:ext cx="246888" cy="73152"/>
          </a:xfrm>
          <a:prstGeom prst="rect">
            <a:avLst/>
          </a:prstGeom>
          <a:solidFill>
            <a:srgbClr val="7F8C8D"/>
          </a:solidFill>
          <a:ln w="12700">
            <a:solidFill>
              <a:srgbClr val="7F8C8D"/>
            </a:solidFill>
            <a:prstDash val="solid"/>
          </a:ln>
        </p:spPr>
        <p:txBody>
          <a:bodyPr/>
          <a:lstStyle/>
          <a:p>
            <a:endParaRPr lang="it-IT"/>
          </a:p>
        </p:txBody>
      </p:sp>
      <p:sp>
        <p:nvSpPr>
          <p:cNvPr id="10" name="Shape 8"/>
          <p:cNvSpPr/>
          <p:nvPr/>
        </p:nvSpPr>
        <p:spPr>
          <a:xfrm>
            <a:off x="2029968" y="1234440"/>
            <a:ext cx="1508760" cy="1371600"/>
          </a:xfrm>
          <a:prstGeom prst="rect">
            <a:avLst/>
          </a:prstGeom>
          <a:solidFill>
            <a:srgbClr val="2E86AB"/>
          </a:solidFill>
          <a:ln w="12700">
            <a:solidFill>
              <a:srgbClr val="2E86AB"/>
            </a:solidFill>
            <a:prstDash val="solid"/>
          </a:ln>
        </p:spPr>
        <p:txBody>
          <a:bodyPr/>
          <a:lstStyle/>
          <a:p>
            <a:endParaRPr lang="it-IT"/>
          </a:p>
        </p:txBody>
      </p:sp>
      <p:sp>
        <p:nvSpPr>
          <p:cNvPr id="11" name="Text 9"/>
          <p:cNvSpPr/>
          <p:nvPr/>
        </p:nvSpPr>
        <p:spPr>
          <a:xfrm>
            <a:off x="2029968" y="1261872"/>
            <a:ext cx="150876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WhisperX</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ASR</a:t>
            </a:r>
            <a:endParaRPr lang="en-US" sz="1100" dirty="0"/>
          </a:p>
        </p:txBody>
      </p:sp>
      <p:sp>
        <p:nvSpPr>
          <p:cNvPr id="12" name="Text 10"/>
          <p:cNvSpPr/>
          <p:nvPr/>
        </p:nvSpPr>
        <p:spPr>
          <a:xfrm>
            <a:off x="2029968" y="1901952"/>
            <a:ext cx="1508760" cy="685800"/>
          </a:xfrm>
          <a:prstGeom prst="rect">
            <a:avLst/>
          </a:prstGeom>
          <a:noFill/>
          <a:ln/>
        </p:spPr>
        <p:txBody>
          <a:bodyPr wrap="square" lIns="50800" tIns="50800" rIns="50800" bIns="50800" rtlCol="0" anchor="t"/>
          <a:lstStyle/>
          <a:p>
            <a:pPr marL="0" indent="0" algn="ctr">
              <a:buNone/>
            </a:pPr>
            <a:r>
              <a:rPr lang="en-US" sz="900" dirty="0">
                <a:solidFill>
                  <a:srgbClr val="D0E8F2"/>
                </a:solidFill>
                <a:latin typeface="Calibri" pitchFamily="34" charset="0"/>
                <a:ea typeface="Calibri" pitchFamily="34" charset="-122"/>
                <a:cs typeface="Calibri" pitchFamily="34" charset="-120"/>
              </a:rPr>
              <a:t>Transcription +</a:t>
            </a:r>
            <a:endParaRPr lang="en-US" sz="900" dirty="0"/>
          </a:p>
          <a:p>
            <a:pPr marL="0" indent="0" algn="ctr">
              <a:buNone/>
            </a:pPr>
            <a:r>
              <a:rPr lang="en-US" sz="900" dirty="0">
                <a:solidFill>
                  <a:srgbClr val="D0E8F2"/>
                </a:solidFill>
                <a:latin typeface="Calibri" pitchFamily="34" charset="0"/>
                <a:ea typeface="Calibri" pitchFamily="34" charset="-122"/>
                <a:cs typeface="Calibri" pitchFamily="34" charset="-120"/>
              </a:rPr>
              <a:t>word timestamps</a:t>
            </a:r>
            <a:endParaRPr lang="en-US" sz="900" dirty="0"/>
          </a:p>
        </p:txBody>
      </p:sp>
      <p:sp>
        <p:nvSpPr>
          <p:cNvPr id="13" name="Shape 11"/>
          <p:cNvSpPr/>
          <p:nvPr/>
        </p:nvSpPr>
        <p:spPr>
          <a:xfrm>
            <a:off x="3538728" y="1828800"/>
            <a:ext cx="246888" cy="73152"/>
          </a:xfrm>
          <a:prstGeom prst="rect">
            <a:avLst/>
          </a:prstGeom>
          <a:solidFill>
            <a:srgbClr val="7F8C8D"/>
          </a:solidFill>
          <a:ln w="12700">
            <a:solidFill>
              <a:srgbClr val="7F8C8D"/>
            </a:solidFill>
            <a:prstDash val="solid"/>
          </a:ln>
        </p:spPr>
        <p:txBody>
          <a:bodyPr/>
          <a:lstStyle/>
          <a:p>
            <a:endParaRPr lang="it-IT"/>
          </a:p>
        </p:txBody>
      </p:sp>
      <p:sp>
        <p:nvSpPr>
          <p:cNvPr id="14" name="Shape 12"/>
          <p:cNvSpPr/>
          <p:nvPr/>
        </p:nvSpPr>
        <p:spPr>
          <a:xfrm>
            <a:off x="3785616" y="1234440"/>
            <a:ext cx="1508760" cy="1371600"/>
          </a:xfrm>
          <a:prstGeom prst="rect">
            <a:avLst/>
          </a:prstGeom>
          <a:solidFill>
            <a:srgbClr val="2E86AB"/>
          </a:solidFill>
          <a:ln w="12700">
            <a:solidFill>
              <a:srgbClr val="2E86AB"/>
            </a:solidFill>
            <a:prstDash val="solid"/>
          </a:ln>
        </p:spPr>
        <p:txBody>
          <a:bodyPr/>
          <a:lstStyle/>
          <a:p>
            <a:endParaRPr lang="it-IT"/>
          </a:p>
        </p:txBody>
      </p:sp>
      <p:sp>
        <p:nvSpPr>
          <p:cNvPr id="15" name="Text 13"/>
          <p:cNvSpPr/>
          <p:nvPr/>
        </p:nvSpPr>
        <p:spPr>
          <a:xfrm>
            <a:off x="3785616" y="1261872"/>
            <a:ext cx="150876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Wav2Vec2</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Alignment</a:t>
            </a:r>
            <a:endParaRPr lang="en-US" sz="1100" dirty="0"/>
          </a:p>
        </p:txBody>
      </p:sp>
      <p:sp>
        <p:nvSpPr>
          <p:cNvPr id="16" name="Text 14"/>
          <p:cNvSpPr/>
          <p:nvPr/>
        </p:nvSpPr>
        <p:spPr>
          <a:xfrm>
            <a:off x="3785616" y="1901952"/>
            <a:ext cx="1508760" cy="685800"/>
          </a:xfrm>
          <a:prstGeom prst="rect">
            <a:avLst/>
          </a:prstGeom>
          <a:noFill/>
          <a:ln/>
        </p:spPr>
        <p:txBody>
          <a:bodyPr wrap="square" lIns="50800" tIns="50800" rIns="50800" bIns="50800" rtlCol="0" anchor="t"/>
          <a:lstStyle/>
          <a:p>
            <a:pPr marL="0" indent="0" algn="ctr">
              <a:buNone/>
            </a:pPr>
            <a:r>
              <a:rPr lang="en-US" sz="900" dirty="0">
                <a:solidFill>
                  <a:srgbClr val="D0E8F2"/>
                </a:solidFill>
                <a:latin typeface="Calibri" pitchFamily="34" charset="0"/>
                <a:ea typeface="Calibri" pitchFamily="34" charset="-122"/>
                <a:cs typeface="Calibri" pitchFamily="34" charset="-120"/>
              </a:rPr>
              <a:t>Phoneme-level</a:t>
            </a:r>
            <a:endParaRPr lang="en-US" sz="900" dirty="0"/>
          </a:p>
          <a:p>
            <a:pPr marL="0" indent="0" algn="ctr">
              <a:buNone/>
            </a:pPr>
            <a:r>
              <a:rPr lang="en-US" sz="900" dirty="0">
                <a:solidFill>
                  <a:srgbClr val="D0E8F2"/>
                </a:solidFill>
                <a:latin typeface="Calibri" pitchFamily="34" charset="0"/>
                <a:ea typeface="Calibri" pitchFamily="34" charset="-122"/>
                <a:cs typeface="Calibri" pitchFamily="34" charset="-120"/>
              </a:rPr>
              <a:t>alignment</a:t>
            </a:r>
            <a:endParaRPr lang="en-US" sz="900" dirty="0"/>
          </a:p>
        </p:txBody>
      </p:sp>
      <p:sp>
        <p:nvSpPr>
          <p:cNvPr id="17" name="Shape 15"/>
          <p:cNvSpPr/>
          <p:nvPr/>
        </p:nvSpPr>
        <p:spPr>
          <a:xfrm>
            <a:off x="5294376" y="1828800"/>
            <a:ext cx="246888" cy="73152"/>
          </a:xfrm>
          <a:prstGeom prst="rect">
            <a:avLst/>
          </a:prstGeom>
          <a:solidFill>
            <a:srgbClr val="7F8C8D"/>
          </a:solidFill>
          <a:ln w="12700">
            <a:solidFill>
              <a:srgbClr val="7F8C8D"/>
            </a:solidFill>
            <a:prstDash val="solid"/>
          </a:ln>
        </p:spPr>
        <p:txBody>
          <a:bodyPr/>
          <a:lstStyle/>
          <a:p>
            <a:endParaRPr lang="it-IT"/>
          </a:p>
        </p:txBody>
      </p:sp>
      <p:sp>
        <p:nvSpPr>
          <p:cNvPr id="18" name="Shape 16"/>
          <p:cNvSpPr/>
          <p:nvPr/>
        </p:nvSpPr>
        <p:spPr>
          <a:xfrm>
            <a:off x="5541264" y="1234440"/>
            <a:ext cx="1508760" cy="1371600"/>
          </a:xfrm>
          <a:prstGeom prst="rect">
            <a:avLst/>
          </a:prstGeom>
          <a:solidFill>
            <a:srgbClr val="4A6274"/>
          </a:solidFill>
          <a:ln w="12700">
            <a:solidFill>
              <a:srgbClr val="4A6274"/>
            </a:solidFill>
            <a:prstDash val="solid"/>
          </a:ln>
        </p:spPr>
        <p:txBody>
          <a:bodyPr/>
          <a:lstStyle/>
          <a:p>
            <a:endParaRPr lang="it-IT"/>
          </a:p>
        </p:txBody>
      </p:sp>
      <p:sp>
        <p:nvSpPr>
          <p:cNvPr id="19" name="Text 17"/>
          <p:cNvSpPr/>
          <p:nvPr/>
        </p:nvSpPr>
        <p:spPr>
          <a:xfrm>
            <a:off x="5541264" y="1261872"/>
            <a:ext cx="150876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Pyannote</a:t>
            </a:r>
            <a:endParaRPr lang="en-US" sz="1100" dirty="0"/>
          </a:p>
          <a:p>
            <a:pPr marL="0" indent="0" algn="ctr">
              <a:buNone/>
            </a:pPr>
            <a:r>
              <a:rPr lang="en-US" sz="1100" b="1" dirty="0">
                <a:solidFill>
                  <a:srgbClr val="FFFFFF"/>
                </a:solidFill>
                <a:latin typeface="Calibri" pitchFamily="34" charset="0"/>
                <a:ea typeface="Calibri" pitchFamily="34" charset="-122"/>
                <a:cs typeface="Calibri" pitchFamily="34" charset="-120"/>
              </a:rPr>
              <a:t>Diarization</a:t>
            </a:r>
            <a:endParaRPr lang="en-US" sz="1100" dirty="0"/>
          </a:p>
        </p:txBody>
      </p:sp>
      <p:sp>
        <p:nvSpPr>
          <p:cNvPr id="20" name="Text 18"/>
          <p:cNvSpPr/>
          <p:nvPr/>
        </p:nvSpPr>
        <p:spPr>
          <a:xfrm>
            <a:off x="5541264" y="1901952"/>
            <a:ext cx="1508760" cy="685800"/>
          </a:xfrm>
          <a:prstGeom prst="rect">
            <a:avLst/>
          </a:prstGeom>
          <a:noFill/>
          <a:ln/>
        </p:spPr>
        <p:txBody>
          <a:bodyPr wrap="square" lIns="50800" tIns="50800" rIns="50800" bIns="50800" rtlCol="0" anchor="t"/>
          <a:lstStyle/>
          <a:p>
            <a:pPr marL="0" indent="0" algn="ctr">
              <a:buNone/>
            </a:pPr>
            <a:r>
              <a:rPr lang="en-US" sz="900" dirty="0">
                <a:solidFill>
                  <a:srgbClr val="D0E8F2"/>
                </a:solidFill>
                <a:latin typeface="Calibri" pitchFamily="34" charset="0"/>
                <a:ea typeface="Calibri" pitchFamily="34" charset="-122"/>
                <a:cs typeface="Calibri" pitchFamily="34" charset="-120"/>
              </a:rPr>
              <a:t>Speaker ID</a:t>
            </a:r>
            <a:endParaRPr lang="en-US" sz="900" dirty="0"/>
          </a:p>
          <a:p>
            <a:pPr marL="0" indent="0" algn="ctr">
              <a:buNone/>
            </a:pPr>
            <a:r>
              <a:rPr lang="en-US" sz="900" dirty="0">
                <a:solidFill>
                  <a:srgbClr val="D0E8F2"/>
                </a:solidFill>
                <a:latin typeface="Calibri" pitchFamily="34" charset="0"/>
                <a:ea typeface="Calibri" pitchFamily="34" charset="-122"/>
                <a:cs typeface="Calibri" pitchFamily="34" charset="-120"/>
              </a:rPr>
              <a:t>segmentation</a:t>
            </a:r>
            <a:endParaRPr lang="en-US" sz="900" dirty="0"/>
          </a:p>
        </p:txBody>
      </p:sp>
      <p:sp>
        <p:nvSpPr>
          <p:cNvPr id="21" name="Shape 19"/>
          <p:cNvSpPr/>
          <p:nvPr/>
        </p:nvSpPr>
        <p:spPr>
          <a:xfrm>
            <a:off x="7050024" y="1828800"/>
            <a:ext cx="246888" cy="73152"/>
          </a:xfrm>
          <a:prstGeom prst="rect">
            <a:avLst/>
          </a:prstGeom>
          <a:solidFill>
            <a:srgbClr val="7F8C8D"/>
          </a:solidFill>
          <a:ln w="12700">
            <a:solidFill>
              <a:srgbClr val="7F8C8D"/>
            </a:solidFill>
            <a:prstDash val="solid"/>
          </a:ln>
        </p:spPr>
        <p:txBody>
          <a:bodyPr/>
          <a:lstStyle/>
          <a:p>
            <a:endParaRPr lang="it-IT"/>
          </a:p>
        </p:txBody>
      </p:sp>
      <p:sp>
        <p:nvSpPr>
          <p:cNvPr id="22" name="Shape 20"/>
          <p:cNvSpPr/>
          <p:nvPr/>
        </p:nvSpPr>
        <p:spPr>
          <a:xfrm>
            <a:off x="7296912" y="1234440"/>
            <a:ext cx="1508760" cy="1371600"/>
          </a:xfrm>
          <a:prstGeom prst="rect">
            <a:avLst/>
          </a:prstGeom>
          <a:solidFill>
            <a:srgbClr val="A23B72"/>
          </a:solidFill>
          <a:ln w="12700">
            <a:solidFill>
              <a:srgbClr val="A23B72"/>
            </a:solidFill>
            <a:prstDash val="solid"/>
          </a:ln>
        </p:spPr>
        <p:txBody>
          <a:bodyPr/>
          <a:lstStyle/>
          <a:p>
            <a:endParaRPr lang="it-IT"/>
          </a:p>
        </p:txBody>
      </p:sp>
      <p:sp>
        <p:nvSpPr>
          <p:cNvPr id="23" name="Text 21"/>
          <p:cNvSpPr/>
          <p:nvPr/>
        </p:nvSpPr>
        <p:spPr>
          <a:xfrm>
            <a:off x="7296912" y="1261872"/>
            <a:ext cx="1508760" cy="64008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ELAN</a:t>
            </a:r>
            <a:endParaRPr lang="en-US" sz="1100" dirty="0"/>
          </a:p>
        </p:txBody>
      </p:sp>
      <p:sp>
        <p:nvSpPr>
          <p:cNvPr id="24" name="Text 22"/>
          <p:cNvSpPr/>
          <p:nvPr/>
        </p:nvSpPr>
        <p:spPr>
          <a:xfrm>
            <a:off x="7296912" y="1901952"/>
            <a:ext cx="1508760" cy="685800"/>
          </a:xfrm>
          <a:prstGeom prst="rect">
            <a:avLst/>
          </a:prstGeom>
          <a:noFill/>
          <a:ln/>
        </p:spPr>
        <p:txBody>
          <a:bodyPr wrap="square" lIns="50800" tIns="50800" rIns="50800" bIns="50800" rtlCol="0" anchor="t"/>
          <a:lstStyle/>
          <a:p>
            <a:pPr marL="0" indent="0" algn="ctr">
              <a:buNone/>
            </a:pPr>
            <a:r>
              <a:rPr lang="en-US" sz="900" dirty="0">
                <a:solidFill>
                  <a:srgbClr val="D0E8F2"/>
                </a:solidFill>
                <a:latin typeface="Calibri" pitchFamily="34" charset="0"/>
                <a:ea typeface="Calibri" pitchFamily="34" charset="-122"/>
                <a:cs typeface="Calibri" pitchFamily="34" charset="-120"/>
              </a:rPr>
              <a:t>Annotation</a:t>
            </a:r>
            <a:endParaRPr lang="en-US" sz="900" dirty="0"/>
          </a:p>
          <a:p>
            <a:pPr marL="0" indent="0" algn="ctr">
              <a:buNone/>
            </a:pPr>
            <a:r>
              <a:rPr lang="en-US" sz="900" dirty="0">
                <a:solidFill>
                  <a:srgbClr val="D0E8F2"/>
                </a:solidFill>
                <a:latin typeface="Calibri" pitchFamily="34" charset="0"/>
                <a:ea typeface="Calibri" pitchFamily="34" charset="-122"/>
                <a:cs typeface="Calibri" pitchFamily="34" charset="-120"/>
              </a:rPr>
              <a:t>&amp; analysis</a:t>
            </a:r>
            <a:endParaRPr lang="en-US" sz="900" dirty="0"/>
          </a:p>
        </p:txBody>
      </p:sp>
      <p:sp>
        <p:nvSpPr>
          <p:cNvPr id="25" name="Shape 23"/>
          <p:cNvSpPr/>
          <p:nvPr/>
        </p:nvSpPr>
        <p:spPr>
          <a:xfrm>
            <a:off x="457200" y="2834640"/>
            <a:ext cx="3931920" cy="1737360"/>
          </a:xfrm>
          <a:prstGeom prst="rect">
            <a:avLst/>
          </a:prstGeom>
          <a:solidFill>
            <a:srgbClr val="FFFFFF"/>
          </a:solidFill>
          <a:ln w="12700">
            <a:solidFill>
              <a:srgbClr val="D5DDE0"/>
            </a:solidFill>
            <a:prstDash val="solid"/>
          </a:ln>
          <a:effectLst>
            <a:outerShdw blurRad="50800" dist="25400" dir="8100000" algn="bl" rotWithShape="0">
              <a:srgbClr val="000000">
                <a:alpha val="8000"/>
              </a:srgbClr>
            </a:outerShdw>
          </a:effectLst>
        </p:spPr>
        <p:txBody>
          <a:bodyPr/>
          <a:lstStyle/>
          <a:p>
            <a:endParaRPr lang="it-IT"/>
          </a:p>
        </p:txBody>
      </p:sp>
      <p:sp>
        <p:nvSpPr>
          <p:cNvPr id="26" name="Text 24"/>
          <p:cNvSpPr/>
          <p:nvPr/>
        </p:nvSpPr>
        <p:spPr>
          <a:xfrm>
            <a:off x="640080" y="2926080"/>
            <a:ext cx="3566160" cy="274320"/>
          </a:xfrm>
          <a:prstGeom prst="rect">
            <a:avLst/>
          </a:prstGeom>
          <a:noFill/>
          <a:ln/>
        </p:spPr>
        <p:txBody>
          <a:bodyPr wrap="square"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The appeal</a:t>
            </a:r>
            <a:endParaRPr lang="en-US" sz="1100" dirty="0"/>
          </a:p>
        </p:txBody>
      </p:sp>
      <p:sp>
        <p:nvSpPr>
          <p:cNvPr id="27" name="Text 25"/>
          <p:cNvSpPr/>
          <p:nvPr/>
        </p:nvSpPr>
        <p:spPr>
          <a:xfrm>
            <a:off x="640080" y="3200400"/>
            <a:ext cx="3566160" cy="1280160"/>
          </a:xfrm>
          <a:prstGeom prst="rect">
            <a:avLst/>
          </a:prstGeom>
          <a:noFill/>
          <a:ln/>
        </p:spPr>
        <p:txBody>
          <a:bodyPr wrap="square" rtlCol="0" anchor="ctr"/>
          <a:lstStyle/>
          <a:p>
            <a:pPr marL="342900" indent="-342900">
              <a:buSzPct val="100000"/>
              <a:buChar char="•"/>
            </a:pPr>
            <a:r>
              <a:rPr lang="en-US" sz="1200" dirty="0">
                <a:solidFill>
                  <a:srgbClr val="1C2B36"/>
                </a:solidFill>
                <a:latin typeface="Calibri" pitchFamily="34" charset="0"/>
                <a:ea typeface="Calibri" pitchFamily="34" charset="-122"/>
                <a:cs typeface="Calibri" pitchFamily="34" charset="-120"/>
              </a:rPr>
              <a:t>70× real-time speed</a:t>
            </a:r>
            <a:endParaRPr lang="en-US" sz="1200" dirty="0"/>
          </a:p>
          <a:p>
            <a:pPr marL="342900" indent="-342900">
              <a:buSzPct val="100000"/>
              <a:buChar char="•"/>
            </a:pPr>
            <a:r>
              <a:rPr lang="en-US" sz="1200" dirty="0">
                <a:solidFill>
                  <a:srgbClr val="1C2B36"/>
                </a:solidFill>
                <a:latin typeface="Calibri" pitchFamily="34" charset="0"/>
                <a:ea typeface="Calibri" pitchFamily="34" charset="-122"/>
                <a:cs typeface="Calibri" pitchFamily="34" charset="-120"/>
              </a:rPr>
              <a:t>Word-level timestamps</a:t>
            </a:r>
            <a:endParaRPr lang="en-US" sz="1200" dirty="0"/>
          </a:p>
          <a:p>
            <a:pPr marL="342900" indent="-342900">
              <a:buSzPct val="100000"/>
              <a:buChar char="•"/>
            </a:pPr>
            <a:r>
              <a:rPr lang="en-US" sz="1200" dirty="0">
                <a:solidFill>
                  <a:srgbClr val="1C2B36"/>
                </a:solidFill>
                <a:latin typeface="Calibri" pitchFamily="34" charset="0"/>
                <a:ea typeface="Calibri" pitchFamily="34" charset="-122"/>
                <a:cs typeface="Calibri" pitchFamily="34" charset="-120"/>
              </a:rPr>
              <a:t>Speaker labels for multi-party data</a:t>
            </a:r>
            <a:endParaRPr lang="en-US" sz="1200" dirty="0"/>
          </a:p>
          <a:p>
            <a:pPr marL="342900" indent="-342900">
              <a:buSzPct val="100000"/>
              <a:buChar char="•"/>
            </a:pPr>
            <a:r>
              <a:rPr lang="en-US" sz="1200" dirty="0">
                <a:solidFill>
                  <a:srgbClr val="1C2B36"/>
                </a:solidFill>
                <a:latin typeface="Calibri" pitchFamily="34" charset="0"/>
                <a:ea typeface="Calibri" pitchFamily="34" charset="-122"/>
                <a:cs typeface="Calibri" pitchFamily="34" charset="-120"/>
              </a:rPr>
              <a:t>Direct import to ELAN</a:t>
            </a:r>
            <a:endParaRPr lang="en-US" sz="1200" dirty="0"/>
          </a:p>
        </p:txBody>
      </p:sp>
      <p:sp>
        <p:nvSpPr>
          <p:cNvPr id="28" name="Shape 26"/>
          <p:cNvSpPr/>
          <p:nvPr/>
        </p:nvSpPr>
        <p:spPr>
          <a:xfrm>
            <a:off x="4663440" y="2834640"/>
            <a:ext cx="4206240" cy="1737360"/>
          </a:xfrm>
          <a:prstGeom prst="rect">
            <a:avLst/>
          </a:prstGeom>
          <a:solidFill>
            <a:srgbClr val="FFF3CD"/>
          </a:solidFill>
          <a:ln w="12700">
            <a:solidFill>
              <a:srgbClr val="E6C200"/>
            </a:solidFill>
            <a:prstDash val="solid"/>
          </a:ln>
        </p:spPr>
        <p:txBody>
          <a:bodyPr/>
          <a:lstStyle/>
          <a:p>
            <a:endParaRPr lang="it-IT"/>
          </a:p>
        </p:txBody>
      </p:sp>
      <p:sp>
        <p:nvSpPr>
          <p:cNvPr id="29" name="Text 27"/>
          <p:cNvSpPr/>
          <p:nvPr/>
        </p:nvSpPr>
        <p:spPr>
          <a:xfrm>
            <a:off x="4800600" y="2926080"/>
            <a:ext cx="3840480" cy="274320"/>
          </a:xfrm>
          <a:prstGeom prst="rect">
            <a:avLst/>
          </a:prstGeom>
          <a:noFill/>
          <a:ln/>
        </p:spPr>
        <p:txBody>
          <a:bodyPr wrap="square" rtlCol="0" anchor="ctr"/>
          <a:lstStyle/>
          <a:p>
            <a:pPr marL="0" indent="0">
              <a:buNone/>
            </a:pPr>
            <a:r>
              <a:rPr lang="en-US" sz="1100" b="1" dirty="0">
                <a:solidFill>
                  <a:srgbClr val="7A5C00"/>
                </a:solidFill>
                <a:latin typeface="Calibri" pitchFamily="34" charset="0"/>
                <a:ea typeface="Calibri" pitchFamily="34" charset="-122"/>
                <a:cs typeface="Calibri" pitchFamily="34" charset="-120"/>
              </a:rPr>
              <a:t>⚠  Developer's own admission</a:t>
            </a:r>
            <a:endParaRPr lang="en-US" sz="1100" dirty="0"/>
          </a:p>
        </p:txBody>
      </p:sp>
      <p:sp>
        <p:nvSpPr>
          <p:cNvPr id="30" name="Text 28"/>
          <p:cNvSpPr/>
          <p:nvPr/>
        </p:nvSpPr>
        <p:spPr>
          <a:xfrm>
            <a:off x="4800600" y="3218688"/>
            <a:ext cx="3840480" cy="1005840"/>
          </a:xfrm>
          <a:prstGeom prst="rect">
            <a:avLst/>
          </a:prstGeom>
          <a:noFill/>
          <a:ln/>
        </p:spPr>
        <p:txBody>
          <a:bodyPr wrap="square" rtlCol="0" anchor="ctr"/>
          <a:lstStyle/>
          <a:p>
            <a:pPr marL="0" indent="0">
              <a:buNone/>
            </a:pPr>
            <a:r>
              <a:rPr lang="en-US" sz="1100" i="1" dirty="0">
                <a:solidFill>
                  <a:srgbClr val="4A3800"/>
                </a:solidFill>
                <a:latin typeface="Georgia" pitchFamily="34" charset="0"/>
                <a:ea typeface="Georgia" pitchFamily="34" charset="-122"/>
                <a:cs typeface="Georgia" pitchFamily="34" charset="-120"/>
              </a:rPr>
              <a:t>"Overlapping speech is not handled particularly well by Whisper nor WhisperX… Diarization is far from perfect."</a:t>
            </a:r>
            <a:endParaRPr lang="en-US" sz="1100" dirty="0"/>
          </a:p>
        </p:txBody>
      </p:sp>
      <p:sp>
        <p:nvSpPr>
          <p:cNvPr id="31" name="Text 29"/>
          <p:cNvSpPr/>
          <p:nvPr/>
        </p:nvSpPr>
        <p:spPr>
          <a:xfrm>
            <a:off x="4800600" y="4251960"/>
            <a:ext cx="3840480" cy="228600"/>
          </a:xfrm>
          <a:prstGeom prst="rect">
            <a:avLst/>
          </a:prstGeom>
          <a:noFill/>
          <a:ln/>
        </p:spPr>
        <p:txBody>
          <a:bodyPr wrap="square" rtlCol="0" anchor="ctr"/>
          <a:lstStyle/>
          <a:p>
            <a:pPr marL="0" indent="0">
              <a:buNone/>
            </a:pPr>
            <a:r>
              <a:rPr lang="en-US" sz="850" i="1" dirty="0">
                <a:solidFill>
                  <a:srgbClr val="7F8C8D"/>
                </a:solidFill>
                <a:latin typeface="Calibri" pitchFamily="34" charset="0"/>
                <a:ea typeface="Calibri" pitchFamily="34" charset="-122"/>
                <a:cs typeface="Calibri" pitchFamily="34" charset="-120"/>
              </a:rPr>
              <a:t>Bain et al., INTERSPEECH 2023 / WhisperX GitHub</a:t>
            </a:r>
            <a:endParaRPr lang="en-US" sz="850" dirty="0"/>
          </a:p>
        </p:txBody>
      </p:sp>
      <p:sp>
        <p:nvSpPr>
          <p:cNvPr id="32" name="Text 30"/>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33" name="Text 31"/>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3 / 15</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2. THE PIPELINE</a:t>
            </a:r>
            <a:endParaRPr lang="en-US" sz="900" dirty="0"/>
          </a:p>
        </p:txBody>
      </p:sp>
      <p:sp>
        <p:nvSpPr>
          <p:cNvPr id="4" name="Text 2"/>
          <p:cNvSpPr/>
          <p:nvPr/>
        </p:nvSpPr>
        <p:spPr>
          <a:xfrm>
            <a:off x="457200" y="411480"/>
            <a:ext cx="8229600" cy="60960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Elan Template Example</a:t>
            </a:r>
            <a:endParaRPr lang="en-US" sz="2600" dirty="0"/>
          </a:p>
        </p:txBody>
      </p:sp>
      <p:sp>
        <p:nvSpPr>
          <p:cNvPr id="5" name="Shape 3"/>
          <p:cNvSpPr/>
          <p:nvPr/>
        </p:nvSpPr>
        <p:spPr>
          <a:xfrm>
            <a:off x="457200" y="1043280"/>
            <a:ext cx="8229600" cy="22860"/>
          </a:xfrm>
          <a:prstGeom prst="rect">
            <a:avLst/>
          </a:prstGeom>
          <a:solidFill>
            <a:srgbClr val="D5DDE0"/>
          </a:solidFill>
          <a:ln w="12700">
            <a:solidFill>
              <a:srgbClr val="D5DDE0"/>
            </a:solidFill>
            <a:prstDash val="solid"/>
          </a:ln>
        </p:spPr>
        <p:txBody>
          <a:bodyPr/>
          <a:lstStyle/>
          <a:p>
            <a:endParaRPr lang="it-IT"/>
          </a:p>
        </p:txBody>
      </p:sp>
      <p:pic>
        <p:nvPicPr>
          <p:cNvPr id="263" name="Main Image"/>
          <p:cNvPicPr preferRelativeResize="0">
            <a:picLocks noGrp="1"/>
          </p:cNvPicPr>
          <p:nvPr/>
        </p:nvPicPr>
        <p:blipFill rotWithShape="1">
          <a:blip r:embed="rId3">
            <a:alphaModFix/>
          </a:blip>
          <a:srcRect/>
          <a:stretch/>
        </p:blipFill>
        <p:spPr>
          <a:xfrm>
            <a:off x="457200" y="1100000"/>
            <a:ext cx="5181400" cy="3048000"/>
          </a:xfrm>
          <a:prstGeom prst="rect">
            <a:avLst/>
          </a:prstGeom>
          <a:noFill/>
          <a:ln w="12700">
            <a:solidFill>
              <a:srgbClr val="D5DDE0"/>
            </a:solidFill>
            <a:prstDash val="solid"/>
          </a:ln>
        </p:spPr>
      </p:pic>
      <p:pic>
        <p:nvPicPr>
          <p:cNvPr id="265" name="Secondary Image"/>
          <p:cNvPicPr preferRelativeResize="0"/>
          <p:nvPr/>
        </p:nvPicPr>
        <p:blipFill rotWithShape="1">
          <a:blip r:embed="rId4">
            <a:alphaModFix/>
          </a:blip>
          <a:srcRect/>
          <a:stretch/>
        </p:blipFill>
        <p:spPr>
          <a:xfrm>
            <a:off x="5867000" y="1100000"/>
            <a:ext cx="2820000" cy="2286000"/>
          </a:xfrm>
          <a:prstGeom prst="rect">
            <a:avLst/>
          </a:prstGeom>
          <a:noFill/>
          <a:ln w="12700">
            <a:solidFill>
              <a:srgbClr val="D5DDE0"/>
            </a:solidFill>
            <a:prstDash val="solid"/>
          </a:ln>
        </p:spPr>
      </p:pic>
      <p:sp>
        <p:nvSpPr>
          <p:cNvPr id="264" name="Caption"/>
          <p:cNvSpPr/>
          <p:nvPr/>
        </p:nvSpPr>
        <p:spPr>
          <a:xfrm>
            <a:off x="457200" y="4209600"/>
            <a:ext cx="5181400" cy="304800"/>
          </a:xfrm>
          <a:prstGeom prst="rect">
            <a:avLst/>
          </a:prstGeom>
          <a:noFill/>
          <a:ln/>
        </p:spPr>
        <p:txBody>
          <a:bodyPr wrap="square" lIns="0" tIns="0" rIns="0" bIns="0" rtlCol="0" anchor="ctr"/>
          <a:lstStyle/>
          <a:p>
            <a:pPr marL="0" indent="0">
              <a:buNone/>
            </a:pPr>
            <a:r>
              <a:rPr lang="it-IT" sz="900" dirty="0">
                <a:solidFill>
                  <a:srgbClr val="4A6274"/>
                </a:solidFill>
                <a:latin typeface="Calibri" pitchFamily="34" charset="0"/>
                <a:ea typeface="Calibri" pitchFamily="34" charset="-122"/>
                <a:cs typeface="Calibri" pitchFamily="34" charset="-120"/>
              </a:rPr>
              <a:t>Corpus KONTATTO, cfr. Ciccolone &amp; Dal Negro (2021)</a:t>
            </a:r>
            <a:endParaRPr lang="it-IT" sz="900" dirty="0"/>
          </a:p>
        </p:txBody>
      </p:sp>
      <p:sp>
        <p:nvSpPr>
          <p:cNvPr id="32" name="Footer"/>
          <p:cNvSpPr/>
          <p:nvPr/>
        </p:nvSpPr>
        <p:spPr>
          <a:xfrm>
            <a:off x="365760" y="4826880"/>
            <a:ext cx="7315200" cy="253440"/>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33" name="PageNum"/>
          <p:cNvSpPr/>
          <p:nvPr/>
        </p:nvSpPr>
        <p:spPr>
          <a:xfrm>
            <a:off x="8229600" y="4826880"/>
            <a:ext cx="635760" cy="253440"/>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4 / 15</a:t>
            </a:r>
            <a:endParaRPr lang="en-US" sz="800" dirty="0"/>
          </a:p>
        </p:txBody>
      </p:sp>
    </p:spTree>
    <p:extLst>
      <p:ext uri="{BB962C8B-B14F-4D97-AF65-F5344CB8AC3E}">
        <p14:creationId xmlns:p14="http://schemas.microsoft.com/office/powerpoint/2010/main" val="1434257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2B. ACCESSIBILITY &amp; RISKS</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AI for Everyone - No “Code” Required</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365760" y="1188720"/>
            <a:ext cx="2651760" cy="1920240"/>
          </a:xfrm>
          <a:prstGeom prst="rect">
            <a:avLst/>
          </a:prstGeom>
          <a:solidFill>
            <a:srgbClr val="2E86AB"/>
          </a:solidFill>
          <a:ln w="12700">
            <a:solidFill>
              <a:srgbClr val="2E86AB"/>
            </a:solidFill>
            <a:prstDash val="solid"/>
          </a:ln>
        </p:spPr>
        <p:txBody>
          <a:bodyPr/>
          <a:lstStyle/>
          <a:p>
            <a:endParaRPr lang="it-IT"/>
          </a:p>
        </p:txBody>
      </p:sp>
      <p:sp>
        <p:nvSpPr>
          <p:cNvPr id="7" name="Text 5"/>
          <p:cNvSpPr/>
          <p:nvPr/>
        </p:nvSpPr>
        <p:spPr>
          <a:xfrm>
            <a:off x="365760" y="1216152"/>
            <a:ext cx="2651760" cy="45720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8" name="Text 6"/>
          <p:cNvSpPr/>
          <p:nvPr/>
        </p:nvSpPr>
        <p:spPr>
          <a:xfrm>
            <a:off x="457200" y="1673352"/>
            <a:ext cx="246888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Ask an LLM to write the code</a:t>
            </a:r>
            <a:endParaRPr lang="en-US" sz="1100" dirty="0"/>
          </a:p>
        </p:txBody>
      </p:sp>
      <p:sp>
        <p:nvSpPr>
          <p:cNvPr id="9" name="Text 7"/>
          <p:cNvSpPr/>
          <p:nvPr/>
        </p:nvSpPr>
        <p:spPr>
          <a:xfrm>
            <a:off x="457200" y="2020824"/>
            <a:ext cx="2468880" cy="1005840"/>
          </a:xfrm>
          <a:prstGeom prst="rect">
            <a:avLst/>
          </a:prstGeom>
          <a:noFill/>
          <a:ln/>
        </p:spPr>
        <p:txBody>
          <a:bodyPr wrap="square" lIns="50800" tIns="50800" rIns="50800" bIns="50800" rtlCol="0" anchor="ctr"/>
          <a:lstStyle/>
          <a:p>
            <a:pPr marL="0" indent="0" algn="ctr">
              <a:buNone/>
            </a:pPr>
            <a:r>
              <a:rPr lang="en-US" sz="1000" dirty="0">
                <a:solidFill>
                  <a:srgbClr val="D0E8F2"/>
                </a:solidFill>
                <a:latin typeface="Calibri" pitchFamily="34" charset="0"/>
                <a:ea typeface="Calibri" pitchFamily="34" charset="-122"/>
                <a:cs typeface="Calibri" pitchFamily="34" charset="-120"/>
              </a:rPr>
              <a:t>ChatGPT or Claude writes a complete WhisperX pipeline in seconds from plain language. No Python knowledge required.</a:t>
            </a:r>
            <a:endParaRPr lang="en-US" sz="1000" dirty="0"/>
          </a:p>
        </p:txBody>
      </p:sp>
      <p:sp>
        <p:nvSpPr>
          <p:cNvPr id="10" name="Shape 8"/>
          <p:cNvSpPr/>
          <p:nvPr/>
        </p:nvSpPr>
        <p:spPr>
          <a:xfrm>
            <a:off x="3218688" y="1188720"/>
            <a:ext cx="2651760" cy="1920240"/>
          </a:xfrm>
          <a:prstGeom prst="rect">
            <a:avLst/>
          </a:prstGeom>
          <a:solidFill>
            <a:srgbClr val="4A6274"/>
          </a:solidFill>
          <a:ln w="12700">
            <a:solidFill>
              <a:srgbClr val="4A6274"/>
            </a:solidFill>
            <a:prstDash val="solid"/>
          </a:ln>
        </p:spPr>
        <p:txBody>
          <a:bodyPr/>
          <a:lstStyle/>
          <a:p>
            <a:endParaRPr lang="it-IT"/>
          </a:p>
        </p:txBody>
      </p:sp>
      <p:sp>
        <p:nvSpPr>
          <p:cNvPr id="11" name="Text 9"/>
          <p:cNvSpPr/>
          <p:nvPr/>
        </p:nvSpPr>
        <p:spPr>
          <a:xfrm>
            <a:off x="3218688" y="1216152"/>
            <a:ext cx="2651760" cy="45720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2" name="Text 10"/>
          <p:cNvSpPr/>
          <p:nvPr/>
        </p:nvSpPr>
        <p:spPr>
          <a:xfrm>
            <a:off x="3310128" y="1673352"/>
            <a:ext cx="246888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Run it on a cloud GPU</a:t>
            </a:r>
            <a:endParaRPr lang="en-US" sz="1100" dirty="0"/>
          </a:p>
        </p:txBody>
      </p:sp>
      <p:sp>
        <p:nvSpPr>
          <p:cNvPr id="13" name="Text 11"/>
          <p:cNvSpPr/>
          <p:nvPr/>
        </p:nvSpPr>
        <p:spPr>
          <a:xfrm>
            <a:off x="3310128" y="2020824"/>
            <a:ext cx="2468880" cy="1005840"/>
          </a:xfrm>
          <a:prstGeom prst="rect">
            <a:avLst/>
          </a:prstGeom>
          <a:noFill/>
          <a:ln/>
        </p:spPr>
        <p:txBody>
          <a:bodyPr wrap="square" lIns="50800" tIns="50800" rIns="50800" bIns="50800" rtlCol="0" anchor="ctr"/>
          <a:lstStyle/>
          <a:p>
            <a:pPr marL="0" indent="0" algn="ctr">
              <a:buNone/>
            </a:pPr>
            <a:r>
              <a:rPr lang="en-US" sz="1000" dirty="0">
                <a:solidFill>
                  <a:srgbClr val="D0E8F2"/>
                </a:solidFill>
                <a:latin typeface="Calibri" pitchFamily="34" charset="0"/>
                <a:ea typeface="Calibri" pitchFamily="34" charset="-122"/>
                <a:cs typeface="Calibri" pitchFamily="34" charset="-120"/>
              </a:rPr>
              <a:t>RunPod, Google Colab, Paperspace provide powerful GPUs for a few cents/hour. Upload your audio, run the script, download the transcript.</a:t>
            </a:r>
            <a:endParaRPr lang="en-US" sz="1000" dirty="0"/>
          </a:p>
        </p:txBody>
      </p:sp>
      <p:sp>
        <p:nvSpPr>
          <p:cNvPr id="14" name="Shape 12"/>
          <p:cNvSpPr/>
          <p:nvPr/>
        </p:nvSpPr>
        <p:spPr>
          <a:xfrm>
            <a:off x="6071616" y="1188720"/>
            <a:ext cx="2651760" cy="1920240"/>
          </a:xfrm>
          <a:prstGeom prst="rect">
            <a:avLst/>
          </a:prstGeom>
          <a:solidFill>
            <a:srgbClr val="A23B72"/>
          </a:solidFill>
          <a:ln w="12700">
            <a:solidFill>
              <a:srgbClr val="A23B72"/>
            </a:solidFill>
            <a:prstDash val="solid"/>
          </a:ln>
        </p:spPr>
        <p:txBody>
          <a:bodyPr/>
          <a:lstStyle/>
          <a:p>
            <a:endParaRPr lang="it-IT"/>
          </a:p>
        </p:txBody>
      </p:sp>
      <p:sp>
        <p:nvSpPr>
          <p:cNvPr id="15" name="Text 13"/>
          <p:cNvSpPr/>
          <p:nvPr/>
        </p:nvSpPr>
        <p:spPr>
          <a:xfrm>
            <a:off x="6071616" y="1216152"/>
            <a:ext cx="2651760" cy="45720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6" name="Text 14"/>
          <p:cNvSpPr/>
          <p:nvPr/>
        </p:nvSpPr>
        <p:spPr>
          <a:xfrm>
            <a:off x="6163056" y="1673352"/>
            <a:ext cx="2468880"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Or run it locally</a:t>
            </a:r>
            <a:endParaRPr lang="en-US" sz="1100" dirty="0"/>
          </a:p>
        </p:txBody>
      </p:sp>
      <p:sp>
        <p:nvSpPr>
          <p:cNvPr id="17" name="Text 15"/>
          <p:cNvSpPr/>
          <p:nvPr/>
        </p:nvSpPr>
        <p:spPr>
          <a:xfrm>
            <a:off x="6163056" y="2020824"/>
            <a:ext cx="2468880" cy="1005840"/>
          </a:xfrm>
          <a:prstGeom prst="rect">
            <a:avLst/>
          </a:prstGeom>
          <a:noFill/>
          <a:ln/>
        </p:spPr>
        <p:txBody>
          <a:bodyPr wrap="square" lIns="50800" tIns="50800" rIns="50800" bIns="50800" rtlCol="0" anchor="ctr"/>
          <a:lstStyle/>
          <a:p>
            <a:pPr marL="0" indent="0" algn="ctr">
              <a:buNone/>
            </a:pPr>
            <a:r>
              <a:rPr lang="en-US" sz="1000" dirty="0">
                <a:solidFill>
                  <a:srgbClr val="D0E8F2"/>
                </a:solidFill>
                <a:latin typeface="Calibri" pitchFamily="34" charset="0"/>
                <a:ea typeface="Calibri" pitchFamily="34" charset="-122"/>
                <a:cs typeface="Calibri" pitchFamily="34" charset="-120"/>
              </a:rPr>
              <a:t>Apple Silicon (M-series) or NVIDIA GPU needed for usable speed. Without hardware, local inference can take hours per recording.</a:t>
            </a:r>
            <a:endParaRPr lang="en-US" sz="1000" dirty="0"/>
          </a:p>
        </p:txBody>
      </p:sp>
      <p:sp>
        <p:nvSpPr>
          <p:cNvPr id="18" name="Shape 16"/>
          <p:cNvSpPr/>
          <p:nvPr/>
        </p:nvSpPr>
        <p:spPr>
          <a:xfrm>
            <a:off x="365760" y="3246120"/>
            <a:ext cx="8503920" cy="1463040"/>
          </a:xfrm>
          <a:prstGeom prst="rect">
            <a:avLst/>
          </a:prstGeom>
          <a:solidFill>
            <a:srgbClr val="FFF3CD"/>
          </a:solidFill>
          <a:ln w="19050">
            <a:solidFill>
              <a:srgbClr val="E6C200"/>
            </a:solidFill>
            <a:prstDash val="solid"/>
          </a:ln>
        </p:spPr>
        <p:txBody>
          <a:bodyPr/>
          <a:lstStyle/>
          <a:p>
            <a:endParaRPr lang="it-IT"/>
          </a:p>
        </p:txBody>
      </p:sp>
      <p:sp>
        <p:nvSpPr>
          <p:cNvPr id="19" name="Text 17"/>
          <p:cNvSpPr/>
          <p:nvPr/>
        </p:nvSpPr>
        <p:spPr>
          <a:xfrm>
            <a:off x="548640" y="3310128"/>
            <a:ext cx="8138160" cy="292608"/>
          </a:xfrm>
          <a:prstGeom prst="rect">
            <a:avLst/>
          </a:prstGeom>
          <a:noFill/>
          <a:ln/>
        </p:spPr>
        <p:txBody>
          <a:bodyPr wrap="square" lIns="0" tIns="0" rIns="0" bIns="0" rtlCol="0" anchor="ctr"/>
          <a:lstStyle/>
          <a:p>
            <a:pPr marL="0" indent="0">
              <a:buNone/>
            </a:pPr>
            <a:r>
              <a:rPr lang="en-US" sz="1100" b="1" dirty="0">
                <a:solidFill>
                  <a:srgbClr val="7A5C00"/>
                </a:solidFill>
                <a:latin typeface="Calibri" pitchFamily="34" charset="0"/>
                <a:ea typeface="Calibri" pitchFamily="34" charset="-122"/>
                <a:cs typeface="Calibri" pitchFamily="34" charset="-120"/>
              </a:rPr>
              <a:t>⚠  The democratisation gap</a:t>
            </a:r>
            <a:endParaRPr lang="en-US" sz="1100" dirty="0"/>
          </a:p>
        </p:txBody>
      </p:sp>
      <p:sp>
        <p:nvSpPr>
          <p:cNvPr id="20" name="Text 18"/>
          <p:cNvSpPr/>
          <p:nvPr/>
        </p:nvSpPr>
        <p:spPr>
          <a:xfrm>
            <a:off x="548640" y="3621024"/>
            <a:ext cx="8138160" cy="1005840"/>
          </a:xfrm>
          <a:prstGeom prst="rect">
            <a:avLst/>
          </a:prstGeom>
          <a:noFill/>
          <a:ln/>
        </p:spPr>
        <p:txBody>
          <a:bodyPr wrap="square" lIns="0" tIns="0" rIns="0" bIns="0" rtlCol="0" anchor="ctr"/>
          <a:lstStyle/>
          <a:p>
            <a:pPr marL="0" indent="0">
              <a:buNone/>
            </a:pPr>
            <a:r>
              <a:rPr lang="en-US" sz="1150" dirty="0">
                <a:solidFill>
                  <a:srgbClr val="4A3800"/>
                </a:solidFill>
                <a:latin typeface="Calibri" pitchFamily="34" charset="0"/>
                <a:ea typeface="Calibri" pitchFamily="34" charset="-122"/>
                <a:cs typeface="Calibri" pitchFamily="34" charset="-120"/>
              </a:rPr>
              <a:t>Accessibility of the tool ≠ understanding of what the tool does. A researcher who asks an LLM to write their WhisperX pipeline has no guarantee of knowing: which model version is running, what language detection threshold is set, how diarization parameters affect output, or what assumptions are encoded in the defaults. The code works, but the methodology is opaque.</a:t>
            </a:r>
            <a:endParaRPr lang="en-US" sz="1150" dirty="0"/>
          </a:p>
        </p:txBody>
      </p:sp>
      <p:sp>
        <p:nvSpPr>
          <p:cNvPr id="21" name="Text 19"/>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22" name="Text 20"/>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4 / 15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2C. DATA PRIVACY &amp; ETHICS</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Your Data, Their Servers?</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365760" y="1234440"/>
            <a:ext cx="8503920" cy="411480"/>
          </a:xfrm>
          <a:prstGeom prst="rect">
            <a:avLst/>
          </a:prstGeom>
          <a:solidFill>
            <a:srgbClr val="1C2B36"/>
          </a:solidFill>
          <a:ln w="12700">
            <a:solidFill>
              <a:srgbClr val="1C2B36"/>
            </a:solidFill>
            <a:prstDash val="solid"/>
          </a:ln>
        </p:spPr>
        <p:txBody>
          <a:bodyPr/>
          <a:lstStyle/>
          <a:p>
            <a:endParaRPr lang="it-IT"/>
          </a:p>
        </p:txBody>
      </p:sp>
      <p:sp>
        <p:nvSpPr>
          <p:cNvPr id="7" name="Text 5"/>
          <p:cNvSpPr/>
          <p:nvPr/>
        </p:nvSpPr>
        <p:spPr>
          <a:xfrm>
            <a:off x="457200" y="1234440"/>
            <a:ext cx="2651760" cy="41148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Tool / Workflow</a:t>
            </a:r>
            <a:endParaRPr lang="en-US" sz="1000" dirty="0"/>
          </a:p>
        </p:txBody>
      </p:sp>
      <p:sp>
        <p:nvSpPr>
          <p:cNvPr id="8" name="Text 6"/>
          <p:cNvSpPr/>
          <p:nvPr/>
        </p:nvSpPr>
        <p:spPr>
          <a:xfrm>
            <a:off x="3200400" y="1234440"/>
            <a:ext cx="3108960" cy="41148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Audio data goes to...</a:t>
            </a:r>
            <a:endParaRPr lang="en-US" sz="1000" dirty="0"/>
          </a:p>
        </p:txBody>
      </p:sp>
      <p:sp>
        <p:nvSpPr>
          <p:cNvPr id="9" name="Text 7"/>
          <p:cNvSpPr/>
          <p:nvPr/>
        </p:nvSpPr>
        <p:spPr>
          <a:xfrm>
            <a:off x="6400800" y="1234440"/>
            <a:ext cx="2286000" cy="41148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Privacy risk</a:t>
            </a:r>
            <a:endParaRPr lang="en-US" sz="1000" dirty="0"/>
          </a:p>
        </p:txBody>
      </p:sp>
      <p:sp>
        <p:nvSpPr>
          <p:cNvPr id="10" name="Shape 8"/>
          <p:cNvSpPr/>
          <p:nvPr/>
        </p:nvSpPr>
        <p:spPr>
          <a:xfrm>
            <a:off x="365760" y="1645920"/>
            <a:ext cx="8503920" cy="566928"/>
          </a:xfrm>
          <a:prstGeom prst="rect">
            <a:avLst/>
          </a:prstGeom>
          <a:solidFill>
            <a:srgbClr val="FFFFFF"/>
          </a:solidFill>
          <a:ln w="6350">
            <a:solidFill>
              <a:srgbClr val="D5DDE0"/>
            </a:solidFill>
            <a:prstDash val="solid"/>
          </a:ln>
        </p:spPr>
        <p:txBody>
          <a:bodyPr/>
          <a:lstStyle/>
          <a:p>
            <a:endParaRPr lang="it-IT"/>
          </a:p>
        </p:txBody>
      </p:sp>
      <p:sp>
        <p:nvSpPr>
          <p:cNvPr id="11" name="Text 9"/>
          <p:cNvSpPr/>
          <p:nvPr/>
        </p:nvSpPr>
        <p:spPr>
          <a:xfrm>
            <a:off x="457200" y="1645920"/>
            <a:ext cx="2651760" cy="566928"/>
          </a:xfrm>
          <a:prstGeom prst="rect">
            <a:avLst/>
          </a:prstGeom>
          <a:noFill/>
          <a:ln/>
        </p:spPr>
        <p:txBody>
          <a:bodyPr wrap="square" lIns="50800" tIns="50800" rIns="50800" bIns="50800" rtlCol="0" anchor="ctr"/>
          <a:lstStyle/>
          <a:p>
            <a:pPr marL="0" indent="0">
              <a:buNone/>
            </a:pPr>
            <a:r>
              <a:rPr lang="en-US" sz="1050" b="1" dirty="0">
                <a:solidFill>
                  <a:srgbClr val="1C2B36"/>
                </a:solidFill>
                <a:latin typeface="Calibri" pitchFamily="34" charset="0"/>
                <a:ea typeface="Calibri" pitchFamily="34" charset="-122"/>
                <a:cs typeface="Calibri" pitchFamily="34" charset="-120"/>
              </a:rPr>
              <a:t>WhisperX on your own machine</a:t>
            </a:r>
            <a:endParaRPr lang="en-US" sz="1050" dirty="0"/>
          </a:p>
        </p:txBody>
      </p:sp>
      <p:sp>
        <p:nvSpPr>
          <p:cNvPr id="12" name="Text 10"/>
          <p:cNvSpPr/>
          <p:nvPr/>
        </p:nvSpPr>
        <p:spPr>
          <a:xfrm>
            <a:off x="3200400" y="1645920"/>
            <a:ext cx="3108960" cy="566928"/>
          </a:xfrm>
          <a:prstGeom prst="rect">
            <a:avLst/>
          </a:prstGeom>
          <a:noFill/>
          <a:ln/>
        </p:spPr>
        <p:txBody>
          <a:bodyPr wrap="square" lIns="50800" tIns="50800" rIns="50800" bIns="50800" rtlCol="0" anchor="ctr"/>
          <a:lstStyle/>
          <a:p>
            <a:pPr marL="0" indent="0">
              <a:buNone/>
            </a:pPr>
            <a:r>
              <a:rPr lang="en-US" sz="1000" dirty="0">
                <a:solidFill>
                  <a:srgbClr val="1C2B36"/>
                </a:solidFill>
                <a:latin typeface="Calibri" pitchFamily="34" charset="0"/>
                <a:ea typeface="Calibri" pitchFamily="34" charset="-122"/>
                <a:cs typeface="Calibri" pitchFamily="34" charset="-120"/>
              </a:rPr>
              <a:t>Audio never leaves your device</a:t>
            </a:r>
            <a:endParaRPr lang="en-US" sz="1000" dirty="0"/>
          </a:p>
        </p:txBody>
      </p:sp>
      <p:sp>
        <p:nvSpPr>
          <p:cNvPr id="13" name="Shape 11"/>
          <p:cNvSpPr/>
          <p:nvPr/>
        </p:nvSpPr>
        <p:spPr>
          <a:xfrm>
            <a:off x="6446520" y="1773936"/>
            <a:ext cx="1920240" cy="310896"/>
          </a:xfrm>
          <a:prstGeom prst="rect">
            <a:avLst/>
          </a:prstGeom>
          <a:solidFill>
            <a:srgbClr val="2A9D5C"/>
          </a:solidFill>
          <a:ln w="12700">
            <a:solidFill>
              <a:srgbClr val="2A9D5C"/>
            </a:solidFill>
            <a:prstDash val="solid"/>
          </a:ln>
        </p:spPr>
        <p:txBody>
          <a:bodyPr/>
          <a:lstStyle/>
          <a:p>
            <a:endParaRPr lang="it-IT"/>
          </a:p>
        </p:txBody>
      </p:sp>
      <p:sp>
        <p:nvSpPr>
          <p:cNvPr id="14" name="Text 12"/>
          <p:cNvSpPr/>
          <p:nvPr/>
        </p:nvSpPr>
        <p:spPr>
          <a:xfrm>
            <a:off x="6446520" y="1773936"/>
            <a:ext cx="1920240" cy="31089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Fully local inference</a:t>
            </a:r>
            <a:endParaRPr lang="en-US" sz="900" dirty="0"/>
          </a:p>
        </p:txBody>
      </p:sp>
      <p:sp>
        <p:nvSpPr>
          <p:cNvPr id="15" name="Shape 13"/>
          <p:cNvSpPr/>
          <p:nvPr/>
        </p:nvSpPr>
        <p:spPr>
          <a:xfrm>
            <a:off x="365760" y="2212848"/>
            <a:ext cx="8503920" cy="566928"/>
          </a:xfrm>
          <a:prstGeom prst="rect">
            <a:avLst/>
          </a:prstGeom>
          <a:solidFill>
            <a:srgbClr val="F0F4F6"/>
          </a:solidFill>
          <a:ln w="6350">
            <a:solidFill>
              <a:srgbClr val="D5DDE0"/>
            </a:solidFill>
            <a:prstDash val="solid"/>
          </a:ln>
        </p:spPr>
        <p:txBody>
          <a:bodyPr/>
          <a:lstStyle/>
          <a:p>
            <a:endParaRPr lang="it-IT"/>
          </a:p>
        </p:txBody>
      </p:sp>
      <p:sp>
        <p:nvSpPr>
          <p:cNvPr id="16" name="Text 14"/>
          <p:cNvSpPr/>
          <p:nvPr/>
        </p:nvSpPr>
        <p:spPr>
          <a:xfrm>
            <a:off x="457200" y="2212848"/>
            <a:ext cx="2651760" cy="566928"/>
          </a:xfrm>
          <a:prstGeom prst="rect">
            <a:avLst/>
          </a:prstGeom>
          <a:noFill/>
          <a:ln/>
        </p:spPr>
        <p:txBody>
          <a:bodyPr wrap="square" lIns="50800" tIns="50800" rIns="50800" bIns="50800" rtlCol="0" anchor="ctr"/>
          <a:lstStyle/>
          <a:p>
            <a:pPr marL="0" indent="0">
              <a:buNone/>
            </a:pPr>
            <a:r>
              <a:rPr lang="en-US" sz="1050" b="1" dirty="0">
                <a:solidFill>
                  <a:srgbClr val="1C2B36"/>
                </a:solidFill>
                <a:latin typeface="Calibri" pitchFamily="34" charset="0"/>
                <a:ea typeface="Calibri" pitchFamily="34" charset="-122"/>
                <a:cs typeface="Calibri" pitchFamily="34" charset="-120"/>
              </a:rPr>
              <a:t>WhisperX on RunPod / Colab</a:t>
            </a:r>
            <a:endParaRPr lang="en-US" sz="1050" dirty="0"/>
          </a:p>
        </p:txBody>
      </p:sp>
      <p:sp>
        <p:nvSpPr>
          <p:cNvPr id="17" name="Text 15"/>
          <p:cNvSpPr/>
          <p:nvPr/>
        </p:nvSpPr>
        <p:spPr>
          <a:xfrm>
            <a:off x="3200400" y="2212848"/>
            <a:ext cx="3108960" cy="566928"/>
          </a:xfrm>
          <a:prstGeom prst="rect">
            <a:avLst/>
          </a:prstGeom>
          <a:noFill/>
          <a:ln/>
        </p:spPr>
        <p:txBody>
          <a:bodyPr wrap="square" lIns="50800" tIns="50800" rIns="50800" bIns="50800" rtlCol="0" anchor="ctr"/>
          <a:lstStyle/>
          <a:p>
            <a:pPr marL="0" indent="0">
              <a:buNone/>
            </a:pPr>
            <a:r>
              <a:rPr lang="en-US" sz="1000" dirty="0">
                <a:solidFill>
                  <a:srgbClr val="1C2B36"/>
                </a:solidFill>
                <a:latin typeface="Calibri" pitchFamily="34" charset="0"/>
                <a:ea typeface="Calibri" pitchFamily="34" charset="-122"/>
                <a:cs typeface="Calibri" pitchFamily="34" charset="-120"/>
              </a:rPr>
              <a:t>Your audio files are uploaded to external servers</a:t>
            </a:r>
            <a:endParaRPr lang="en-US" sz="1000" dirty="0"/>
          </a:p>
        </p:txBody>
      </p:sp>
      <p:sp>
        <p:nvSpPr>
          <p:cNvPr id="18" name="Shape 16"/>
          <p:cNvSpPr/>
          <p:nvPr/>
        </p:nvSpPr>
        <p:spPr>
          <a:xfrm>
            <a:off x="6446520" y="2340864"/>
            <a:ext cx="1920240" cy="310896"/>
          </a:xfrm>
          <a:prstGeom prst="rect">
            <a:avLst/>
          </a:prstGeom>
          <a:solidFill>
            <a:srgbClr val="E67E22"/>
          </a:solidFill>
          <a:ln w="12700">
            <a:solidFill>
              <a:srgbClr val="E67E22"/>
            </a:solidFill>
            <a:prstDash val="solid"/>
          </a:ln>
        </p:spPr>
        <p:txBody>
          <a:bodyPr/>
          <a:lstStyle/>
          <a:p>
            <a:endParaRPr lang="it-IT"/>
          </a:p>
        </p:txBody>
      </p:sp>
      <p:sp>
        <p:nvSpPr>
          <p:cNvPr id="19" name="Text 17"/>
          <p:cNvSpPr/>
          <p:nvPr/>
        </p:nvSpPr>
        <p:spPr>
          <a:xfrm>
            <a:off x="6446520" y="2340864"/>
            <a:ext cx="1920240" cy="31089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Data shared with cloud provider</a:t>
            </a:r>
            <a:endParaRPr lang="en-US" sz="900" dirty="0"/>
          </a:p>
        </p:txBody>
      </p:sp>
      <p:sp>
        <p:nvSpPr>
          <p:cNvPr id="20" name="Shape 18"/>
          <p:cNvSpPr/>
          <p:nvPr/>
        </p:nvSpPr>
        <p:spPr>
          <a:xfrm>
            <a:off x="365760" y="2779776"/>
            <a:ext cx="8503920" cy="566928"/>
          </a:xfrm>
          <a:prstGeom prst="rect">
            <a:avLst/>
          </a:prstGeom>
          <a:solidFill>
            <a:srgbClr val="FFFFFF"/>
          </a:solidFill>
          <a:ln w="6350">
            <a:solidFill>
              <a:srgbClr val="D5DDE0"/>
            </a:solidFill>
            <a:prstDash val="solid"/>
          </a:ln>
        </p:spPr>
        <p:txBody>
          <a:bodyPr/>
          <a:lstStyle/>
          <a:p>
            <a:endParaRPr lang="it-IT"/>
          </a:p>
        </p:txBody>
      </p:sp>
      <p:sp>
        <p:nvSpPr>
          <p:cNvPr id="21" name="Text 19"/>
          <p:cNvSpPr/>
          <p:nvPr/>
        </p:nvSpPr>
        <p:spPr>
          <a:xfrm>
            <a:off x="457200" y="2779776"/>
            <a:ext cx="2651760" cy="566928"/>
          </a:xfrm>
          <a:prstGeom prst="rect">
            <a:avLst/>
          </a:prstGeom>
          <a:noFill/>
          <a:ln/>
        </p:spPr>
        <p:txBody>
          <a:bodyPr wrap="square" lIns="50800" tIns="50800" rIns="50800" bIns="50800" rtlCol="0" anchor="ctr"/>
          <a:lstStyle/>
          <a:p>
            <a:pPr marL="0" indent="0">
              <a:buNone/>
            </a:pPr>
            <a:r>
              <a:rPr lang="en-US" sz="1050" b="1" dirty="0">
                <a:solidFill>
                  <a:srgbClr val="1C2B36"/>
                </a:solidFill>
                <a:latin typeface="Calibri" pitchFamily="34" charset="0"/>
                <a:ea typeface="Calibri" pitchFamily="34" charset="-122"/>
                <a:cs typeface="Calibri" pitchFamily="34" charset="-120"/>
              </a:rPr>
              <a:t>Google Speech-to-Text API</a:t>
            </a:r>
            <a:endParaRPr lang="en-US" sz="1050" dirty="0"/>
          </a:p>
        </p:txBody>
      </p:sp>
      <p:sp>
        <p:nvSpPr>
          <p:cNvPr id="22" name="Text 20"/>
          <p:cNvSpPr/>
          <p:nvPr/>
        </p:nvSpPr>
        <p:spPr>
          <a:xfrm>
            <a:off x="3200400" y="2779776"/>
            <a:ext cx="3108960" cy="566928"/>
          </a:xfrm>
          <a:prstGeom prst="rect">
            <a:avLst/>
          </a:prstGeom>
          <a:noFill/>
          <a:ln/>
        </p:spPr>
        <p:txBody>
          <a:bodyPr wrap="square" lIns="50800" tIns="50800" rIns="50800" bIns="50800" rtlCol="0" anchor="ctr"/>
          <a:lstStyle/>
          <a:p>
            <a:pPr marL="0" indent="0">
              <a:buNone/>
            </a:pPr>
            <a:r>
              <a:rPr lang="en-US" sz="1000" dirty="0">
                <a:solidFill>
                  <a:srgbClr val="1C2B36"/>
                </a:solidFill>
                <a:latin typeface="Calibri" pitchFamily="34" charset="0"/>
                <a:ea typeface="Calibri" pitchFamily="34" charset="-122"/>
                <a:cs typeface="Calibri" pitchFamily="34" charset="-120"/>
              </a:rPr>
              <a:t>Audio processed and potentially retained by Google</a:t>
            </a:r>
            <a:endParaRPr lang="en-US" sz="1000" dirty="0"/>
          </a:p>
        </p:txBody>
      </p:sp>
      <p:sp>
        <p:nvSpPr>
          <p:cNvPr id="23" name="Shape 21"/>
          <p:cNvSpPr/>
          <p:nvPr/>
        </p:nvSpPr>
        <p:spPr>
          <a:xfrm>
            <a:off x="6446520" y="2907792"/>
            <a:ext cx="1920240" cy="310896"/>
          </a:xfrm>
          <a:prstGeom prst="rect">
            <a:avLst/>
          </a:prstGeom>
          <a:solidFill>
            <a:srgbClr val="C0392B"/>
          </a:solidFill>
          <a:ln w="12700">
            <a:solidFill>
              <a:srgbClr val="C0392B"/>
            </a:solidFill>
            <a:prstDash val="solid"/>
          </a:ln>
        </p:spPr>
        <p:txBody>
          <a:bodyPr/>
          <a:lstStyle/>
          <a:p>
            <a:endParaRPr lang="it-IT"/>
          </a:p>
        </p:txBody>
      </p:sp>
      <p:sp>
        <p:nvSpPr>
          <p:cNvPr id="24" name="Text 22"/>
          <p:cNvSpPr/>
          <p:nvPr/>
        </p:nvSpPr>
        <p:spPr>
          <a:xfrm>
            <a:off x="6446520" y="2907792"/>
            <a:ext cx="1920240" cy="31089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Data sent to Big Tech</a:t>
            </a:r>
            <a:endParaRPr lang="en-US" sz="900" dirty="0"/>
          </a:p>
        </p:txBody>
      </p:sp>
      <p:sp>
        <p:nvSpPr>
          <p:cNvPr id="25" name="Shape 23"/>
          <p:cNvSpPr/>
          <p:nvPr/>
        </p:nvSpPr>
        <p:spPr>
          <a:xfrm>
            <a:off x="365760" y="3346704"/>
            <a:ext cx="8503920" cy="566928"/>
          </a:xfrm>
          <a:prstGeom prst="rect">
            <a:avLst/>
          </a:prstGeom>
          <a:solidFill>
            <a:srgbClr val="F0F4F6"/>
          </a:solidFill>
          <a:ln w="6350">
            <a:solidFill>
              <a:srgbClr val="D5DDE0"/>
            </a:solidFill>
            <a:prstDash val="solid"/>
          </a:ln>
        </p:spPr>
        <p:txBody>
          <a:bodyPr/>
          <a:lstStyle/>
          <a:p>
            <a:endParaRPr lang="it-IT"/>
          </a:p>
        </p:txBody>
      </p:sp>
      <p:sp>
        <p:nvSpPr>
          <p:cNvPr id="26" name="Text 24"/>
          <p:cNvSpPr/>
          <p:nvPr/>
        </p:nvSpPr>
        <p:spPr>
          <a:xfrm>
            <a:off x="457200" y="3346704"/>
            <a:ext cx="2651760" cy="566928"/>
          </a:xfrm>
          <a:prstGeom prst="rect">
            <a:avLst/>
          </a:prstGeom>
          <a:noFill/>
          <a:ln/>
        </p:spPr>
        <p:txBody>
          <a:bodyPr wrap="square" lIns="50800" tIns="50800" rIns="50800" bIns="50800" rtlCol="0" anchor="ctr"/>
          <a:lstStyle/>
          <a:p>
            <a:pPr marL="0" indent="0">
              <a:buNone/>
            </a:pPr>
            <a:r>
              <a:rPr lang="en-US" sz="1050" b="1" dirty="0">
                <a:solidFill>
                  <a:srgbClr val="1C2B36"/>
                </a:solidFill>
                <a:latin typeface="Calibri" pitchFamily="34" charset="0"/>
                <a:ea typeface="Calibri" pitchFamily="34" charset="-122"/>
                <a:cs typeface="Calibri" pitchFamily="34" charset="-120"/>
              </a:rPr>
              <a:t>OpenAI Whisper API</a:t>
            </a:r>
            <a:endParaRPr lang="en-US" sz="1050" dirty="0"/>
          </a:p>
        </p:txBody>
      </p:sp>
      <p:sp>
        <p:nvSpPr>
          <p:cNvPr id="27" name="Text 25"/>
          <p:cNvSpPr/>
          <p:nvPr/>
        </p:nvSpPr>
        <p:spPr>
          <a:xfrm>
            <a:off x="3200400" y="3346704"/>
            <a:ext cx="3108960" cy="566928"/>
          </a:xfrm>
          <a:prstGeom prst="rect">
            <a:avLst/>
          </a:prstGeom>
          <a:noFill/>
          <a:ln/>
        </p:spPr>
        <p:txBody>
          <a:bodyPr wrap="square" lIns="50800" tIns="50800" rIns="50800" bIns="50800" rtlCol="0" anchor="ctr"/>
          <a:lstStyle/>
          <a:p>
            <a:pPr marL="0" indent="0">
              <a:buNone/>
            </a:pPr>
            <a:r>
              <a:rPr lang="en-US" sz="1000" dirty="0">
                <a:solidFill>
                  <a:srgbClr val="1C2B36"/>
                </a:solidFill>
                <a:latin typeface="Calibri" pitchFamily="34" charset="0"/>
                <a:ea typeface="Calibri" pitchFamily="34" charset="-122"/>
                <a:cs typeface="Calibri" pitchFamily="34" charset="-120"/>
              </a:rPr>
              <a:t>Audio uploaded to OpenAI (may be used for training)</a:t>
            </a:r>
            <a:endParaRPr lang="en-US" sz="1000" dirty="0"/>
          </a:p>
        </p:txBody>
      </p:sp>
      <p:sp>
        <p:nvSpPr>
          <p:cNvPr id="28" name="Shape 26"/>
          <p:cNvSpPr/>
          <p:nvPr/>
        </p:nvSpPr>
        <p:spPr>
          <a:xfrm>
            <a:off x="6446520" y="3474720"/>
            <a:ext cx="1920240" cy="310896"/>
          </a:xfrm>
          <a:prstGeom prst="rect">
            <a:avLst/>
          </a:prstGeom>
          <a:solidFill>
            <a:srgbClr val="C0392B"/>
          </a:solidFill>
          <a:ln w="12700">
            <a:solidFill>
              <a:srgbClr val="C0392B"/>
            </a:solidFill>
            <a:prstDash val="solid"/>
          </a:ln>
        </p:spPr>
        <p:txBody>
          <a:bodyPr/>
          <a:lstStyle/>
          <a:p>
            <a:endParaRPr lang="it-IT"/>
          </a:p>
        </p:txBody>
      </p:sp>
      <p:sp>
        <p:nvSpPr>
          <p:cNvPr id="29" name="Text 27"/>
          <p:cNvSpPr/>
          <p:nvPr/>
        </p:nvSpPr>
        <p:spPr>
          <a:xfrm>
            <a:off x="6446520" y="3474720"/>
            <a:ext cx="1920240" cy="31089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Data sent to OpenAI</a:t>
            </a:r>
            <a:endParaRPr lang="en-US" sz="900" dirty="0"/>
          </a:p>
        </p:txBody>
      </p:sp>
      <p:sp>
        <p:nvSpPr>
          <p:cNvPr id="30" name="Shape 28"/>
          <p:cNvSpPr/>
          <p:nvPr/>
        </p:nvSpPr>
        <p:spPr>
          <a:xfrm>
            <a:off x="365760" y="3913632"/>
            <a:ext cx="8503920" cy="566928"/>
          </a:xfrm>
          <a:prstGeom prst="rect">
            <a:avLst/>
          </a:prstGeom>
          <a:solidFill>
            <a:srgbClr val="FFFFFF"/>
          </a:solidFill>
          <a:ln w="6350">
            <a:solidFill>
              <a:srgbClr val="D5DDE0"/>
            </a:solidFill>
            <a:prstDash val="solid"/>
          </a:ln>
        </p:spPr>
        <p:txBody>
          <a:bodyPr/>
          <a:lstStyle/>
          <a:p>
            <a:endParaRPr lang="it-IT"/>
          </a:p>
        </p:txBody>
      </p:sp>
      <p:sp>
        <p:nvSpPr>
          <p:cNvPr id="31" name="Text 29"/>
          <p:cNvSpPr/>
          <p:nvPr/>
        </p:nvSpPr>
        <p:spPr>
          <a:xfrm>
            <a:off x="457200" y="3913632"/>
            <a:ext cx="2651760" cy="566928"/>
          </a:xfrm>
          <a:prstGeom prst="rect">
            <a:avLst/>
          </a:prstGeom>
          <a:noFill/>
          <a:ln/>
        </p:spPr>
        <p:txBody>
          <a:bodyPr wrap="square" lIns="50800" tIns="50800" rIns="50800" bIns="50800" rtlCol="0" anchor="ctr"/>
          <a:lstStyle/>
          <a:p>
            <a:pPr marL="0" indent="0">
              <a:buNone/>
            </a:pPr>
            <a:r>
              <a:rPr lang="en-US" sz="1050" b="1" dirty="0">
                <a:solidFill>
                  <a:srgbClr val="1C2B36"/>
                </a:solidFill>
                <a:latin typeface="Calibri" pitchFamily="34" charset="0"/>
                <a:ea typeface="Calibri" pitchFamily="34" charset="-122"/>
                <a:cs typeface="Calibri" pitchFamily="34" charset="-120"/>
              </a:rPr>
              <a:t>AssemblyAI / Rev / Otter.ai</a:t>
            </a:r>
            <a:endParaRPr lang="en-US" sz="1050" dirty="0"/>
          </a:p>
        </p:txBody>
      </p:sp>
      <p:sp>
        <p:nvSpPr>
          <p:cNvPr id="32" name="Text 30"/>
          <p:cNvSpPr/>
          <p:nvPr/>
        </p:nvSpPr>
        <p:spPr>
          <a:xfrm>
            <a:off x="3200400" y="3913632"/>
            <a:ext cx="3108960" cy="566928"/>
          </a:xfrm>
          <a:prstGeom prst="rect">
            <a:avLst/>
          </a:prstGeom>
          <a:noFill/>
          <a:ln/>
        </p:spPr>
        <p:txBody>
          <a:bodyPr wrap="square" lIns="50800" tIns="50800" rIns="50800" bIns="50800" rtlCol="0" anchor="ctr"/>
          <a:lstStyle/>
          <a:p>
            <a:pPr marL="0" indent="0">
              <a:buNone/>
            </a:pPr>
            <a:r>
              <a:rPr lang="en-US" sz="1000" dirty="0">
                <a:solidFill>
                  <a:srgbClr val="1C2B36"/>
                </a:solidFill>
                <a:latin typeface="Calibri" pitchFamily="34" charset="0"/>
                <a:ea typeface="Calibri" pitchFamily="34" charset="-122"/>
                <a:cs typeface="Calibri" pitchFamily="34" charset="-120"/>
              </a:rPr>
              <a:t>Audio processed and stored on commercial platforms</a:t>
            </a:r>
            <a:endParaRPr lang="en-US" sz="1000" dirty="0"/>
          </a:p>
        </p:txBody>
      </p:sp>
      <p:sp>
        <p:nvSpPr>
          <p:cNvPr id="33" name="Shape 31"/>
          <p:cNvSpPr/>
          <p:nvPr/>
        </p:nvSpPr>
        <p:spPr>
          <a:xfrm>
            <a:off x="6446520" y="4041648"/>
            <a:ext cx="1920240" cy="310896"/>
          </a:xfrm>
          <a:prstGeom prst="rect">
            <a:avLst/>
          </a:prstGeom>
          <a:solidFill>
            <a:srgbClr val="C0392B"/>
          </a:solidFill>
          <a:ln w="12700">
            <a:solidFill>
              <a:srgbClr val="C0392B"/>
            </a:solidFill>
            <a:prstDash val="solid"/>
          </a:ln>
        </p:spPr>
        <p:txBody>
          <a:bodyPr/>
          <a:lstStyle/>
          <a:p>
            <a:endParaRPr lang="it-IT"/>
          </a:p>
        </p:txBody>
      </p:sp>
      <p:sp>
        <p:nvSpPr>
          <p:cNvPr id="34" name="Text 32"/>
          <p:cNvSpPr/>
          <p:nvPr/>
        </p:nvSpPr>
        <p:spPr>
          <a:xfrm>
            <a:off x="6446520" y="4041648"/>
            <a:ext cx="1920240" cy="31089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 Data sent to third parties</a:t>
            </a:r>
            <a:endParaRPr lang="en-US" sz="900" dirty="0"/>
          </a:p>
        </p:txBody>
      </p:sp>
      <p:sp>
        <p:nvSpPr>
          <p:cNvPr id="35" name="Text 33"/>
          <p:cNvSpPr/>
          <p:nvPr/>
        </p:nvSpPr>
        <p:spPr>
          <a:xfrm>
            <a:off x="320040" y="4480560"/>
            <a:ext cx="8503920" cy="347472"/>
          </a:xfrm>
          <a:prstGeom prst="rect">
            <a:avLst/>
          </a:prstGeom>
          <a:noFill/>
          <a:ln/>
        </p:spPr>
        <p:txBody>
          <a:bodyPr wrap="square" rtlCol="0" anchor="ctr"/>
          <a:lstStyle/>
          <a:p>
            <a:pPr marL="0" indent="0">
              <a:buNone/>
            </a:pPr>
            <a:r>
              <a:rPr lang="en-US" sz="900" i="1" dirty="0">
                <a:solidFill>
                  <a:srgbClr val="7F8C8D"/>
                </a:solidFill>
                <a:latin typeface="Calibri" pitchFamily="34" charset="0"/>
                <a:ea typeface="Calibri" pitchFamily="34" charset="-122"/>
                <a:cs typeface="Calibri" pitchFamily="34" charset="-120"/>
              </a:rPr>
              <a:t>Fieldwork recordings often contain sensitive personal, cultural, or religious content. Existing data ethics frameworks (ELDP, AILLA, PARADISEC) do not yet explicitly address cloud-based processing. Researchers should document their processing workflow as part of data management plans.</a:t>
            </a:r>
            <a:endParaRPr lang="en-US" sz="900" dirty="0"/>
          </a:p>
        </p:txBody>
      </p:sp>
      <p:sp>
        <p:nvSpPr>
          <p:cNvPr id="36" name="Text 34"/>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37" name="Text 35"/>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5 / 15</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2D. UNDER THE HOOD — ARCHITECTURE &amp; PHILOSOPHY</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Not Transcription but Prediction!</a:t>
            </a:r>
            <a:endParaRPr lang="en-US" sz="2600" dirty="0"/>
          </a:p>
        </p:txBody>
      </p:sp>
      <p:sp>
        <p:nvSpPr>
          <p:cNvPr id="5" name="Shape 3"/>
          <p:cNvSpPr/>
          <p:nvPr/>
        </p:nvSpPr>
        <p:spPr>
          <a:xfrm>
            <a:off x="457200" y="1078992"/>
            <a:ext cx="8229600" cy="22860"/>
          </a:xfrm>
          <a:prstGeom prst="rect">
            <a:avLst/>
          </a:prstGeom>
          <a:solidFill>
            <a:srgbClr val="D5DDE0"/>
          </a:solidFill>
          <a:ln w="12700">
            <a:solidFill>
              <a:srgbClr val="D5DDE0"/>
            </a:solidFill>
            <a:prstDash val="solid"/>
          </a:ln>
        </p:spPr>
        <p:txBody>
          <a:bodyPr/>
          <a:lstStyle/>
          <a:p>
            <a:endParaRPr lang="it-IT"/>
          </a:p>
        </p:txBody>
      </p:sp>
      <p:sp>
        <p:nvSpPr>
          <p:cNvPr id="6" name="Shape 4"/>
          <p:cNvSpPr/>
          <p:nvPr/>
        </p:nvSpPr>
        <p:spPr>
          <a:xfrm>
            <a:off x="365760" y="1234440"/>
            <a:ext cx="5029200" cy="365760"/>
          </a:xfrm>
          <a:prstGeom prst="rect">
            <a:avLst/>
          </a:prstGeom>
          <a:solidFill>
            <a:srgbClr val="2E86AB"/>
          </a:solidFill>
          <a:ln w="12700">
            <a:solidFill>
              <a:srgbClr val="2E86AB"/>
            </a:solidFill>
            <a:prstDash val="solid"/>
          </a:ln>
        </p:spPr>
        <p:txBody>
          <a:bodyPr/>
          <a:lstStyle/>
          <a:p>
            <a:endParaRPr lang="it-IT"/>
          </a:p>
        </p:txBody>
      </p:sp>
      <p:sp>
        <p:nvSpPr>
          <p:cNvPr id="7" name="Text 5"/>
          <p:cNvSpPr/>
          <p:nvPr/>
        </p:nvSpPr>
        <p:spPr>
          <a:xfrm>
            <a:off x="365760" y="1234440"/>
            <a:ext cx="502920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How Whisper / WhisperX actually works</a:t>
            </a:r>
            <a:endParaRPr lang="en-US" sz="1100" dirty="0"/>
          </a:p>
        </p:txBody>
      </p:sp>
      <p:sp>
        <p:nvSpPr>
          <p:cNvPr id="8" name="Shape 6"/>
          <p:cNvSpPr/>
          <p:nvPr/>
        </p:nvSpPr>
        <p:spPr>
          <a:xfrm>
            <a:off x="384048" y="1691640"/>
            <a:ext cx="868680" cy="1234440"/>
          </a:xfrm>
          <a:prstGeom prst="rect">
            <a:avLst/>
          </a:prstGeom>
          <a:solidFill>
            <a:srgbClr val="E8F4FB"/>
          </a:solidFill>
          <a:ln w="12700">
            <a:solidFill>
              <a:srgbClr val="2E86AB"/>
            </a:solidFill>
            <a:prstDash val="solid"/>
          </a:ln>
        </p:spPr>
        <p:txBody>
          <a:bodyPr/>
          <a:lstStyle/>
          <a:p>
            <a:endParaRPr lang="it-IT"/>
          </a:p>
        </p:txBody>
      </p:sp>
      <p:sp>
        <p:nvSpPr>
          <p:cNvPr id="9" name="Text 7"/>
          <p:cNvSpPr/>
          <p:nvPr/>
        </p:nvSpPr>
        <p:spPr>
          <a:xfrm>
            <a:off x="384048" y="1719072"/>
            <a:ext cx="868680" cy="502920"/>
          </a:xfrm>
          <a:prstGeom prst="rect">
            <a:avLst/>
          </a:prstGeom>
          <a:noFill/>
          <a:ln/>
        </p:spPr>
        <p:txBody>
          <a:bodyPr wrap="square" lIns="0" tIns="0" rIns="0" bIns="0" rtlCol="0" anchor="ctr"/>
          <a:lstStyle/>
          <a:p>
            <a:pPr marL="0" indent="0" algn="ctr">
              <a:buNone/>
            </a:pPr>
            <a:r>
              <a:rPr lang="en-US" sz="900" b="1" dirty="0">
                <a:solidFill>
                  <a:srgbClr val="1C2B36"/>
                </a:solidFill>
                <a:latin typeface="Calibri" pitchFamily="34" charset="0"/>
                <a:ea typeface="Calibri" pitchFamily="34" charset="-122"/>
                <a:cs typeface="Calibri" pitchFamily="34" charset="-120"/>
              </a:rPr>
              <a:t>Raw audio</a:t>
            </a:r>
            <a:endParaRPr lang="en-US" sz="900" dirty="0"/>
          </a:p>
          <a:p>
            <a:pPr marL="0" indent="0" algn="ctr">
              <a:buNone/>
            </a:pPr>
            <a:r>
              <a:rPr lang="en-US" sz="900" b="1" dirty="0">
                <a:solidFill>
                  <a:srgbClr val="1C2B36"/>
                </a:solidFill>
                <a:latin typeface="Calibri" pitchFamily="34" charset="0"/>
                <a:ea typeface="Calibri" pitchFamily="34" charset="-122"/>
                <a:cs typeface="Calibri" pitchFamily="34" charset="-120"/>
              </a:rPr>
              <a:t>waveform</a:t>
            </a:r>
            <a:endParaRPr lang="en-US" sz="900" dirty="0"/>
          </a:p>
        </p:txBody>
      </p:sp>
      <p:sp>
        <p:nvSpPr>
          <p:cNvPr id="10" name="Text 8"/>
          <p:cNvSpPr/>
          <p:nvPr/>
        </p:nvSpPr>
        <p:spPr>
          <a:xfrm>
            <a:off x="384048" y="2221992"/>
            <a:ext cx="868680" cy="658368"/>
          </a:xfrm>
          <a:prstGeom prst="rect">
            <a:avLst/>
          </a:prstGeom>
          <a:noFill/>
          <a:ln/>
        </p:spPr>
        <p:txBody>
          <a:bodyPr wrap="square" lIns="25400" tIns="25400" rIns="25400" bIns="25400" rtlCol="0" anchor="t"/>
          <a:lstStyle/>
          <a:p>
            <a:pPr marL="0" indent="0" algn="ctr">
              <a:buNone/>
            </a:pPr>
            <a:r>
              <a:rPr lang="en-US" sz="800" dirty="0">
                <a:solidFill>
                  <a:srgbClr val="7F8C8D"/>
                </a:solidFill>
                <a:latin typeface="Calibri" pitchFamily="34" charset="0"/>
                <a:ea typeface="Calibri" pitchFamily="34" charset="-122"/>
                <a:cs typeface="Calibri" pitchFamily="34" charset="-120"/>
              </a:rPr>
              <a:t>Your .wav file</a:t>
            </a:r>
            <a:endParaRPr lang="en-US" sz="800" dirty="0"/>
          </a:p>
        </p:txBody>
      </p:sp>
      <p:sp>
        <p:nvSpPr>
          <p:cNvPr id="11" name="Shape 9"/>
          <p:cNvSpPr/>
          <p:nvPr/>
        </p:nvSpPr>
        <p:spPr>
          <a:xfrm>
            <a:off x="1252728" y="2231136"/>
            <a:ext cx="118872" cy="64008"/>
          </a:xfrm>
          <a:prstGeom prst="rect">
            <a:avLst/>
          </a:prstGeom>
          <a:solidFill>
            <a:srgbClr val="7F8C8D"/>
          </a:solidFill>
          <a:ln w="12700">
            <a:solidFill>
              <a:srgbClr val="7F8C8D"/>
            </a:solidFill>
            <a:prstDash val="solid"/>
          </a:ln>
        </p:spPr>
        <p:txBody>
          <a:bodyPr/>
          <a:lstStyle/>
          <a:p>
            <a:endParaRPr lang="it-IT"/>
          </a:p>
        </p:txBody>
      </p:sp>
      <p:sp>
        <p:nvSpPr>
          <p:cNvPr id="12" name="Shape 10"/>
          <p:cNvSpPr/>
          <p:nvPr/>
        </p:nvSpPr>
        <p:spPr>
          <a:xfrm>
            <a:off x="1371600" y="1691640"/>
            <a:ext cx="868680" cy="1234440"/>
          </a:xfrm>
          <a:prstGeom prst="rect">
            <a:avLst/>
          </a:prstGeom>
          <a:solidFill>
            <a:srgbClr val="E8F4FB"/>
          </a:solidFill>
          <a:ln w="12700">
            <a:solidFill>
              <a:srgbClr val="2E86AB"/>
            </a:solidFill>
            <a:prstDash val="solid"/>
          </a:ln>
        </p:spPr>
        <p:txBody>
          <a:bodyPr/>
          <a:lstStyle/>
          <a:p>
            <a:endParaRPr lang="it-IT"/>
          </a:p>
        </p:txBody>
      </p:sp>
      <p:sp>
        <p:nvSpPr>
          <p:cNvPr id="13" name="Text 11"/>
          <p:cNvSpPr/>
          <p:nvPr/>
        </p:nvSpPr>
        <p:spPr>
          <a:xfrm>
            <a:off x="1371600" y="1719072"/>
            <a:ext cx="868680" cy="502920"/>
          </a:xfrm>
          <a:prstGeom prst="rect">
            <a:avLst/>
          </a:prstGeom>
          <a:noFill/>
          <a:ln/>
        </p:spPr>
        <p:txBody>
          <a:bodyPr wrap="square" lIns="0" tIns="0" rIns="0" bIns="0" rtlCol="0" anchor="ctr"/>
          <a:lstStyle/>
          <a:p>
            <a:pPr marL="0" indent="0" algn="ctr">
              <a:buNone/>
            </a:pPr>
            <a:r>
              <a:rPr lang="en-US" sz="900" b="1" dirty="0">
                <a:solidFill>
                  <a:srgbClr val="1C2B36"/>
                </a:solidFill>
                <a:latin typeface="Calibri" pitchFamily="34" charset="0"/>
                <a:ea typeface="Calibri" pitchFamily="34" charset="-122"/>
                <a:cs typeface="Calibri" pitchFamily="34" charset="-120"/>
              </a:rPr>
              <a:t>Mel-</a:t>
            </a:r>
            <a:endParaRPr lang="en-US" sz="900" dirty="0"/>
          </a:p>
          <a:p>
            <a:pPr marL="0" indent="0" algn="ctr">
              <a:buNone/>
            </a:pPr>
            <a:r>
              <a:rPr lang="en-US" sz="900" b="1" dirty="0">
                <a:solidFill>
                  <a:srgbClr val="1C2B36"/>
                </a:solidFill>
                <a:latin typeface="Calibri" pitchFamily="34" charset="0"/>
                <a:ea typeface="Calibri" pitchFamily="34" charset="-122"/>
                <a:cs typeface="Calibri" pitchFamily="34" charset="-120"/>
              </a:rPr>
              <a:t>spectrogram</a:t>
            </a:r>
            <a:endParaRPr lang="en-US" sz="900" dirty="0"/>
          </a:p>
        </p:txBody>
      </p:sp>
      <p:sp>
        <p:nvSpPr>
          <p:cNvPr id="14" name="Text 12"/>
          <p:cNvSpPr/>
          <p:nvPr/>
        </p:nvSpPr>
        <p:spPr>
          <a:xfrm>
            <a:off x="1371600" y="2221992"/>
            <a:ext cx="868680" cy="658368"/>
          </a:xfrm>
          <a:prstGeom prst="rect">
            <a:avLst/>
          </a:prstGeom>
          <a:noFill/>
          <a:ln/>
        </p:spPr>
        <p:txBody>
          <a:bodyPr wrap="square" lIns="25400" tIns="25400" rIns="25400" bIns="25400" rtlCol="0" anchor="t"/>
          <a:lstStyle/>
          <a:p>
            <a:pPr marL="0" indent="0" algn="ctr">
              <a:buNone/>
            </a:pPr>
            <a:r>
              <a:rPr lang="en-US" sz="800" dirty="0">
                <a:solidFill>
                  <a:srgbClr val="7F8C8D"/>
                </a:solidFill>
                <a:latin typeface="Calibri" pitchFamily="34" charset="0"/>
                <a:ea typeface="Calibri" pitchFamily="34" charset="-122"/>
                <a:cs typeface="Calibri" pitchFamily="34" charset="-120"/>
              </a:rPr>
              <a:t>Freq. × time</a:t>
            </a:r>
            <a:endParaRPr lang="en-US" sz="800" dirty="0"/>
          </a:p>
          <a:p>
            <a:pPr marL="0" indent="0" algn="ctr">
              <a:buNone/>
            </a:pPr>
            <a:r>
              <a:rPr lang="en-US" sz="800" dirty="0">
                <a:solidFill>
                  <a:srgbClr val="7F8C8D"/>
                </a:solidFill>
                <a:latin typeface="Calibri" pitchFamily="34" charset="0"/>
                <a:ea typeface="Calibri" pitchFamily="34" charset="-122"/>
                <a:cs typeface="Calibri" pitchFamily="34" charset="-120"/>
              </a:rPr>
              <a:t>representation</a:t>
            </a:r>
            <a:endParaRPr lang="en-US" sz="800" dirty="0"/>
          </a:p>
        </p:txBody>
      </p:sp>
      <p:sp>
        <p:nvSpPr>
          <p:cNvPr id="15" name="Shape 13"/>
          <p:cNvSpPr/>
          <p:nvPr/>
        </p:nvSpPr>
        <p:spPr>
          <a:xfrm>
            <a:off x="2240280" y="2231136"/>
            <a:ext cx="118872" cy="64008"/>
          </a:xfrm>
          <a:prstGeom prst="rect">
            <a:avLst/>
          </a:prstGeom>
          <a:solidFill>
            <a:srgbClr val="7F8C8D"/>
          </a:solidFill>
          <a:ln w="12700">
            <a:solidFill>
              <a:srgbClr val="7F8C8D"/>
            </a:solidFill>
            <a:prstDash val="solid"/>
          </a:ln>
        </p:spPr>
        <p:txBody>
          <a:bodyPr/>
          <a:lstStyle/>
          <a:p>
            <a:endParaRPr lang="it-IT"/>
          </a:p>
        </p:txBody>
      </p:sp>
      <p:sp>
        <p:nvSpPr>
          <p:cNvPr id="16" name="Shape 14"/>
          <p:cNvSpPr/>
          <p:nvPr/>
        </p:nvSpPr>
        <p:spPr>
          <a:xfrm>
            <a:off x="2359152" y="1691640"/>
            <a:ext cx="868680" cy="1234440"/>
          </a:xfrm>
          <a:prstGeom prst="rect">
            <a:avLst/>
          </a:prstGeom>
          <a:solidFill>
            <a:srgbClr val="E8F4FB"/>
          </a:solidFill>
          <a:ln w="12700">
            <a:solidFill>
              <a:srgbClr val="2E86AB"/>
            </a:solidFill>
            <a:prstDash val="solid"/>
          </a:ln>
        </p:spPr>
        <p:txBody>
          <a:bodyPr/>
          <a:lstStyle/>
          <a:p>
            <a:endParaRPr lang="it-IT"/>
          </a:p>
        </p:txBody>
      </p:sp>
      <p:sp>
        <p:nvSpPr>
          <p:cNvPr id="17" name="Text 15"/>
          <p:cNvSpPr/>
          <p:nvPr/>
        </p:nvSpPr>
        <p:spPr>
          <a:xfrm>
            <a:off x="2359152" y="1719072"/>
            <a:ext cx="868680" cy="502920"/>
          </a:xfrm>
          <a:prstGeom prst="rect">
            <a:avLst/>
          </a:prstGeom>
          <a:noFill/>
          <a:ln/>
        </p:spPr>
        <p:txBody>
          <a:bodyPr wrap="square" lIns="0" tIns="0" rIns="0" bIns="0" rtlCol="0" anchor="ctr"/>
          <a:lstStyle/>
          <a:p>
            <a:pPr marL="0" indent="0" algn="ctr">
              <a:buNone/>
            </a:pPr>
            <a:r>
              <a:rPr lang="en-US" sz="900" b="1" dirty="0">
                <a:solidFill>
                  <a:srgbClr val="1C2B36"/>
                </a:solidFill>
                <a:latin typeface="Calibri" pitchFamily="34" charset="0"/>
                <a:ea typeface="Calibri" pitchFamily="34" charset="-122"/>
                <a:cs typeface="Calibri" pitchFamily="34" charset="-120"/>
              </a:rPr>
              <a:t>Transformer</a:t>
            </a:r>
            <a:endParaRPr lang="en-US" sz="900" dirty="0"/>
          </a:p>
          <a:p>
            <a:pPr marL="0" indent="0" algn="ctr">
              <a:buNone/>
            </a:pPr>
            <a:r>
              <a:rPr lang="en-US" sz="900" b="1" dirty="0">
                <a:solidFill>
                  <a:srgbClr val="1C2B36"/>
                </a:solidFill>
                <a:latin typeface="Calibri" pitchFamily="34" charset="0"/>
                <a:ea typeface="Calibri" pitchFamily="34" charset="-122"/>
                <a:cs typeface="Calibri" pitchFamily="34" charset="-120"/>
              </a:rPr>
              <a:t>Encoder</a:t>
            </a:r>
            <a:endParaRPr lang="en-US" sz="900" dirty="0"/>
          </a:p>
        </p:txBody>
      </p:sp>
      <p:sp>
        <p:nvSpPr>
          <p:cNvPr id="18" name="Text 16"/>
          <p:cNvSpPr/>
          <p:nvPr/>
        </p:nvSpPr>
        <p:spPr>
          <a:xfrm>
            <a:off x="2359152" y="2221992"/>
            <a:ext cx="868680" cy="658368"/>
          </a:xfrm>
          <a:prstGeom prst="rect">
            <a:avLst/>
          </a:prstGeom>
          <a:noFill/>
          <a:ln/>
        </p:spPr>
        <p:txBody>
          <a:bodyPr wrap="square" lIns="25400" tIns="25400" rIns="25400" bIns="25400" rtlCol="0" anchor="t"/>
          <a:lstStyle/>
          <a:p>
            <a:pPr marL="0" indent="0" algn="ctr">
              <a:buNone/>
            </a:pPr>
            <a:r>
              <a:rPr lang="en-US" sz="800" dirty="0">
                <a:solidFill>
                  <a:srgbClr val="7F8C8D"/>
                </a:solidFill>
                <a:latin typeface="Calibri" pitchFamily="34" charset="0"/>
                <a:ea typeface="Calibri" pitchFamily="34" charset="-122"/>
                <a:cs typeface="Calibri" pitchFamily="34" charset="-120"/>
              </a:rPr>
              <a:t>Contextualised</a:t>
            </a:r>
            <a:endParaRPr lang="en-US" sz="800" dirty="0"/>
          </a:p>
          <a:p>
            <a:pPr marL="0" indent="0" algn="ctr">
              <a:buNone/>
            </a:pPr>
            <a:r>
              <a:rPr lang="en-US" sz="800" dirty="0">
                <a:solidFill>
                  <a:srgbClr val="7F8C8D"/>
                </a:solidFill>
                <a:latin typeface="Calibri" pitchFamily="34" charset="0"/>
                <a:ea typeface="Calibri" pitchFamily="34" charset="-122"/>
                <a:cs typeface="Calibri" pitchFamily="34" charset="-120"/>
              </a:rPr>
              <a:t>acoustic embeddings</a:t>
            </a:r>
            <a:endParaRPr lang="en-US" sz="800" dirty="0"/>
          </a:p>
        </p:txBody>
      </p:sp>
      <p:sp>
        <p:nvSpPr>
          <p:cNvPr id="19" name="Shape 17"/>
          <p:cNvSpPr/>
          <p:nvPr/>
        </p:nvSpPr>
        <p:spPr>
          <a:xfrm>
            <a:off x="3227832" y="2231136"/>
            <a:ext cx="118872" cy="64008"/>
          </a:xfrm>
          <a:prstGeom prst="rect">
            <a:avLst/>
          </a:prstGeom>
          <a:solidFill>
            <a:srgbClr val="7F8C8D"/>
          </a:solidFill>
          <a:ln w="12700">
            <a:solidFill>
              <a:srgbClr val="7F8C8D"/>
            </a:solidFill>
            <a:prstDash val="solid"/>
          </a:ln>
        </p:spPr>
        <p:txBody>
          <a:bodyPr/>
          <a:lstStyle/>
          <a:p>
            <a:endParaRPr lang="it-IT"/>
          </a:p>
        </p:txBody>
      </p:sp>
      <p:sp>
        <p:nvSpPr>
          <p:cNvPr id="20" name="Shape 18"/>
          <p:cNvSpPr/>
          <p:nvPr/>
        </p:nvSpPr>
        <p:spPr>
          <a:xfrm>
            <a:off x="3346704" y="1691640"/>
            <a:ext cx="868680" cy="1234440"/>
          </a:xfrm>
          <a:prstGeom prst="rect">
            <a:avLst/>
          </a:prstGeom>
          <a:solidFill>
            <a:srgbClr val="E8F4FB"/>
          </a:solidFill>
          <a:ln w="12700">
            <a:solidFill>
              <a:srgbClr val="2E86AB"/>
            </a:solidFill>
            <a:prstDash val="solid"/>
          </a:ln>
        </p:spPr>
        <p:txBody>
          <a:bodyPr/>
          <a:lstStyle/>
          <a:p>
            <a:endParaRPr lang="it-IT"/>
          </a:p>
        </p:txBody>
      </p:sp>
      <p:sp>
        <p:nvSpPr>
          <p:cNvPr id="21" name="Text 19"/>
          <p:cNvSpPr/>
          <p:nvPr/>
        </p:nvSpPr>
        <p:spPr>
          <a:xfrm>
            <a:off x="3346704" y="1719072"/>
            <a:ext cx="868680" cy="502920"/>
          </a:xfrm>
          <a:prstGeom prst="rect">
            <a:avLst/>
          </a:prstGeom>
          <a:noFill/>
          <a:ln/>
        </p:spPr>
        <p:txBody>
          <a:bodyPr wrap="square" lIns="0" tIns="0" rIns="0" bIns="0" rtlCol="0" anchor="ctr"/>
          <a:lstStyle/>
          <a:p>
            <a:pPr marL="0" indent="0" algn="ctr">
              <a:buNone/>
            </a:pPr>
            <a:r>
              <a:rPr lang="en-US" sz="900" b="1" dirty="0">
                <a:solidFill>
                  <a:srgbClr val="1C2B36"/>
                </a:solidFill>
                <a:latin typeface="Calibri" pitchFamily="34" charset="0"/>
                <a:ea typeface="Calibri" pitchFamily="34" charset="-122"/>
                <a:cs typeface="Calibri" pitchFamily="34" charset="-120"/>
              </a:rPr>
              <a:t>Autoregressive</a:t>
            </a:r>
            <a:endParaRPr lang="en-US" sz="900" dirty="0"/>
          </a:p>
          <a:p>
            <a:pPr marL="0" indent="0" algn="ctr">
              <a:buNone/>
            </a:pPr>
            <a:r>
              <a:rPr lang="en-US" sz="900" b="1" dirty="0">
                <a:solidFill>
                  <a:srgbClr val="1C2B36"/>
                </a:solidFill>
                <a:latin typeface="Calibri" pitchFamily="34" charset="0"/>
                <a:ea typeface="Calibri" pitchFamily="34" charset="-122"/>
                <a:cs typeface="Calibri" pitchFamily="34" charset="-120"/>
              </a:rPr>
              <a:t>Decoder</a:t>
            </a:r>
            <a:endParaRPr lang="en-US" sz="900" dirty="0"/>
          </a:p>
        </p:txBody>
      </p:sp>
      <p:sp>
        <p:nvSpPr>
          <p:cNvPr id="22" name="Text 20"/>
          <p:cNvSpPr/>
          <p:nvPr/>
        </p:nvSpPr>
        <p:spPr>
          <a:xfrm>
            <a:off x="3346704" y="2221992"/>
            <a:ext cx="868680" cy="658368"/>
          </a:xfrm>
          <a:prstGeom prst="rect">
            <a:avLst/>
          </a:prstGeom>
          <a:noFill/>
          <a:ln/>
        </p:spPr>
        <p:txBody>
          <a:bodyPr wrap="square" lIns="25400" tIns="25400" rIns="25400" bIns="25400" rtlCol="0" anchor="t"/>
          <a:lstStyle/>
          <a:p>
            <a:pPr marL="0" indent="0" algn="ctr">
              <a:buNone/>
            </a:pPr>
            <a:r>
              <a:rPr lang="en-US" sz="800" dirty="0">
                <a:solidFill>
                  <a:srgbClr val="7F8C8D"/>
                </a:solidFill>
                <a:latin typeface="Calibri" pitchFamily="34" charset="0"/>
                <a:ea typeface="Calibri" pitchFamily="34" charset="-122"/>
                <a:cs typeface="Calibri" pitchFamily="34" charset="-120"/>
              </a:rPr>
              <a:t>Predicts most probable</a:t>
            </a:r>
            <a:endParaRPr lang="en-US" sz="800" dirty="0"/>
          </a:p>
          <a:p>
            <a:pPr marL="0" indent="0" algn="ctr">
              <a:buNone/>
            </a:pPr>
            <a:r>
              <a:rPr lang="en-US" sz="800" dirty="0">
                <a:solidFill>
                  <a:srgbClr val="7F8C8D"/>
                </a:solidFill>
                <a:latin typeface="Calibri" pitchFamily="34" charset="0"/>
                <a:ea typeface="Calibri" pitchFamily="34" charset="-122"/>
                <a:cs typeface="Calibri" pitchFamily="34" charset="-120"/>
              </a:rPr>
              <a:t>next token</a:t>
            </a:r>
            <a:endParaRPr lang="en-US" sz="800" dirty="0"/>
          </a:p>
        </p:txBody>
      </p:sp>
      <p:sp>
        <p:nvSpPr>
          <p:cNvPr id="23" name="Shape 21"/>
          <p:cNvSpPr/>
          <p:nvPr/>
        </p:nvSpPr>
        <p:spPr>
          <a:xfrm>
            <a:off x="4215384" y="2231136"/>
            <a:ext cx="118872" cy="64008"/>
          </a:xfrm>
          <a:prstGeom prst="rect">
            <a:avLst/>
          </a:prstGeom>
          <a:solidFill>
            <a:srgbClr val="7F8C8D"/>
          </a:solidFill>
          <a:ln w="12700">
            <a:solidFill>
              <a:srgbClr val="7F8C8D"/>
            </a:solidFill>
            <a:prstDash val="solid"/>
          </a:ln>
        </p:spPr>
        <p:txBody>
          <a:bodyPr/>
          <a:lstStyle/>
          <a:p>
            <a:endParaRPr lang="it-IT"/>
          </a:p>
        </p:txBody>
      </p:sp>
      <p:sp>
        <p:nvSpPr>
          <p:cNvPr id="24" name="Shape 22"/>
          <p:cNvSpPr/>
          <p:nvPr/>
        </p:nvSpPr>
        <p:spPr>
          <a:xfrm>
            <a:off x="4334256" y="1691640"/>
            <a:ext cx="868680" cy="1234440"/>
          </a:xfrm>
          <a:prstGeom prst="rect">
            <a:avLst/>
          </a:prstGeom>
          <a:solidFill>
            <a:srgbClr val="A23B72"/>
          </a:solidFill>
          <a:ln w="12700">
            <a:solidFill>
              <a:srgbClr val="A23B72"/>
            </a:solidFill>
            <a:prstDash val="solid"/>
          </a:ln>
        </p:spPr>
        <p:txBody>
          <a:bodyPr/>
          <a:lstStyle/>
          <a:p>
            <a:endParaRPr lang="it-IT"/>
          </a:p>
        </p:txBody>
      </p:sp>
      <p:sp>
        <p:nvSpPr>
          <p:cNvPr id="25" name="Text 23"/>
          <p:cNvSpPr/>
          <p:nvPr/>
        </p:nvSpPr>
        <p:spPr>
          <a:xfrm>
            <a:off x="4334256" y="1719072"/>
            <a:ext cx="868680" cy="50292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Text</a:t>
            </a:r>
            <a:endParaRPr lang="en-US" sz="900" dirty="0"/>
          </a:p>
          <a:p>
            <a:pPr marL="0" indent="0" algn="ctr">
              <a:buNone/>
            </a:pPr>
            <a:r>
              <a:rPr lang="en-US" sz="900" b="1" dirty="0">
                <a:solidFill>
                  <a:srgbClr val="FFFFFF"/>
                </a:solidFill>
                <a:latin typeface="Calibri" pitchFamily="34" charset="0"/>
                <a:ea typeface="Calibri" pitchFamily="34" charset="-122"/>
                <a:cs typeface="Calibri" pitchFamily="34" charset="-120"/>
              </a:rPr>
              <a:t>output</a:t>
            </a:r>
            <a:endParaRPr lang="en-US" sz="900" dirty="0"/>
          </a:p>
        </p:txBody>
      </p:sp>
      <p:sp>
        <p:nvSpPr>
          <p:cNvPr id="26" name="Text 24"/>
          <p:cNvSpPr/>
          <p:nvPr/>
        </p:nvSpPr>
        <p:spPr>
          <a:xfrm>
            <a:off x="4334256" y="2221992"/>
            <a:ext cx="868680" cy="658368"/>
          </a:xfrm>
          <a:prstGeom prst="rect">
            <a:avLst/>
          </a:prstGeom>
          <a:noFill/>
          <a:ln/>
        </p:spPr>
        <p:txBody>
          <a:bodyPr wrap="square" lIns="25400" tIns="25400" rIns="25400" bIns="25400" rtlCol="0" anchor="t"/>
          <a:lstStyle/>
          <a:p>
            <a:pPr marL="0" indent="0" algn="ctr">
              <a:buNone/>
            </a:pPr>
            <a:r>
              <a:rPr lang="en-US" sz="800" dirty="0">
                <a:solidFill>
                  <a:srgbClr val="F0D0E8"/>
                </a:solidFill>
                <a:latin typeface="Calibri" pitchFamily="34" charset="0"/>
                <a:ea typeface="Calibri" pitchFamily="34" charset="-122"/>
                <a:cs typeface="Calibri" pitchFamily="34" charset="-120"/>
              </a:rPr>
              <a:t>"Probable"</a:t>
            </a:r>
            <a:endParaRPr lang="en-US" sz="800" dirty="0"/>
          </a:p>
          <a:p>
            <a:pPr marL="0" indent="0" algn="ctr">
              <a:buNone/>
            </a:pPr>
            <a:r>
              <a:rPr lang="en-US" sz="800" dirty="0">
                <a:solidFill>
                  <a:srgbClr val="F0D0E8"/>
                </a:solidFill>
                <a:latin typeface="Calibri" pitchFamily="34" charset="0"/>
                <a:ea typeface="Calibri" pitchFamily="34" charset="-122"/>
                <a:cs typeface="Calibri" pitchFamily="34" charset="-120"/>
              </a:rPr>
              <a:t>transcript</a:t>
            </a:r>
            <a:endParaRPr lang="en-US" sz="800" dirty="0"/>
          </a:p>
        </p:txBody>
      </p:sp>
      <p:sp>
        <p:nvSpPr>
          <p:cNvPr id="27" name="Shape 25"/>
          <p:cNvSpPr/>
          <p:nvPr/>
        </p:nvSpPr>
        <p:spPr>
          <a:xfrm>
            <a:off x="365760" y="3035808"/>
            <a:ext cx="5029200" cy="1051560"/>
          </a:xfrm>
          <a:prstGeom prst="rect">
            <a:avLst/>
          </a:prstGeom>
          <a:solidFill>
            <a:srgbClr val="1C2B36"/>
          </a:solidFill>
          <a:ln w="12700">
            <a:solidFill>
              <a:srgbClr val="1C2B36"/>
            </a:solidFill>
            <a:prstDash val="solid"/>
          </a:ln>
        </p:spPr>
        <p:txBody>
          <a:bodyPr/>
          <a:lstStyle/>
          <a:p>
            <a:endParaRPr lang="it-IT" dirty="0"/>
          </a:p>
        </p:txBody>
      </p:sp>
      <p:sp>
        <p:nvSpPr>
          <p:cNvPr id="28" name="Text 26"/>
          <p:cNvSpPr/>
          <p:nvPr/>
        </p:nvSpPr>
        <p:spPr>
          <a:xfrm>
            <a:off x="502920" y="3090672"/>
            <a:ext cx="4754880" cy="256032"/>
          </a:xfrm>
          <a:prstGeom prst="rect">
            <a:avLst/>
          </a:prstGeom>
          <a:noFill/>
          <a:ln/>
        </p:spPr>
        <p:txBody>
          <a:bodyPr wrap="square" lIns="0" tIns="0" rIns="0" bIns="0" rtlCol="0" anchor="ctr"/>
          <a:lstStyle/>
          <a:p>
            <a:pPr marL="0" indent="0">
              <a:buNone/>
            </a:pPr>
            <a:r>
              <a:rPr lang="en-US" sz="1000" b="1" dirty="0">
                <a:solidFill>
                  <a:srgbClr val="2E86AB"/>
                </a:solidFill>
                <a:latin typeface="Calibri" pitchFamily="34" charset="0"/>
                <a:ea typeface="Calibri" pitchFamily="34" charset="-122"/>
                <a:cs typeface="Calibri" pitchFamily="34" charset="-120"/>
              </a:rPr>
              <a:t>The key insight</a:t>
            </a:r>
            <a:endParaRPr lang="en-US" sz="1000" dirty="0"/>
          </a:p>
        </p:txBody>
      </p:sp>
      <p:sp>
        <p:nvSpPr>
          <p:cNvPr id="29" name="Text 27"/>
          <p:cNvSpPr/>
          <p:nvPr/>
        </p:nvSpPr>
        <p:spPr>
          <a:xfrm>
            <a:off x="502920" y="3346704"/>
            <a:ext cx="4754880" cy="658368"/>
          </a:xfrm>
          <a:prstGeom prst="rect">
            <a:avLst/>
          </a:prstGeom>
          <a:noFill/>
          <a:ln/>
        </p:spPr>
        <p:txBody>
          <a:bodyPr wrap="square" lIns="0" tIns="0" rIns="0" bIns="0" rtlCol="0" anchor="ctr"/>
          <a:lstStyle/>
          <a:p>
            <a:pPr marL="0" indent="0">
              <a:buNone/>
            </a:pPr>
            <a:r>
              <a:rPr lang="en-US" sz="1050" dirty="0">
                <a:solidFill>
                  <a:srgbClr val="C8DCE8"/>
                </a:solidFill>
                <a:latin typeface="Calibri" pitchFamily="34" charset="0"/>
                <a:ea typeface="Calibri" pitchFamily="34" charset="-122"/>
                <a:cs typeface="Calibri" pitchFamily="34" charset="-120"/>
              </a:rPr>
              <a:t>Whisper </a:t>
            </a:r>
            <a:r>
              <a:rPr lang="en-US" sz="1050" u="sng" dirty="0">
                <a:solidFill>
                  <a:srgbClr val="FF0000"/>
                </a:solidFill>
                <a:latin typeface="Calibri" pitchFamily="34" charset="0"/>
                <a:ea typeface="Calibri" pitchFamily="34" charset="-122"/>
                <a:cs typeface="Calibri" pitchFamily="34" charset="-120"/>
              </a:rPr>
              <a:t>does not analyse phonemes </a:t>
            </a:r>
            <a:r>
              <a:rPr lang="en-US" sz="1050" dirty="0">
                <a:solidFill>
                  <a:srgbClr val="C8DCE8"/>
                </a:solidFill>
                <a:latin typeface="Calibri" pitchFamily="34" charset="0"/>
                <a:ea typeface="Calibri" pitchFamily="34" charset="-122"/>
                <a:cs typeface="Calibri" pitchFamily="34" charset="-120"/>
              </a:rPr>
              <a:t>and map them to graphemes. It asks: given this acoustic signal, what text sequence is most probable, based on 680,000 hours of mostly high-resource, largely English training data? </a:t>
            </a:r>
            <a:r>
              <a:rPr lang="en-US" sz="1050" b="1" dirty="0">
                <a:solidFill>
                  <a:srgbClr val="FF0000"/>
                </a:solidFill>
                <a:latin typeface="Calibri" pitchFamily="34" charset="0"/>
                <a:ea typeface="Calibri" pitchFamily="34" charset="-122"/>
                <a:cs typeface="Calibri" pitchFamily="34" charset="-120"/>
              </a:rPr>
              <a:t>The output reflects training distribution, not acoustic reality.</a:t>
            </a:r>
            <a:endParaRPr lang="en-US" sz="1050" b="1" dirty="0">
              <a:solidFill>
                <a:srgbClr val="FF0000"/>
              </a:solidFill>
            </a:endParaRPr>
          </a:p>
        </p:txBody>
      </p:sp>
      <p:sp>
        <p:nvSpPr>
          <p:cNvPr id="30" name="Shape 28"/>
          <p:cNvSpPr/>
          <p:nvPr/>
        </p:nvSpPr>
        <p:spPr>
          <a:xfrm>
            <a:off x="5577840" y="1234440"/>
            <a:ext cx="3337560" cy="365760"/>
          </a:xfrm>
          <a:prstGeom prst="rect">
            <a:avLst/>
          </a:prstGeom>
          <a:solidFill>
            <a:srgbClr val="2A9D5C"/>
          </a:solidFill>
          <a:ln w="12700">
            <a:solidFill>
              <a:srgbClr val="2A9D5C"/>
            </a:solidFill>
            <a:prstDash val="solid"/>
          </a:ln>
        </p:spPr>
        <p:txBody>
          <a:bodyPr/>
          <a:lstStyle/>
          <a:p>
            <a:endParaRPr lang="it-IT"/>
          </a:p>
        </p:txBody>
      </p:sp>
      <p:sp>
        <p:nvSpPr>
          <p:cNvPr id="31" name="Text 29"/>
          <p:cNvSpPr/>
          <p:nvPr/>
        </p:nvSpPr>
        <p:spPr>
          <a:xfrm>
            <a:off x="5577840" y="1234440"/>
            <a:ext cx="3337560" cy="36576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HuBERT — a different philosophy</a:t>
            </a:r>
            <a:endParaRPr lang="en-US" sz="1100" dirty="0"/>
          </a:p>
        </p:txBody>
      </p:sp>
      <p:sp>
        <p:nvSpPr>
          <p:cNvPr id="32" name="Shape 30"/>
          <p:cNvSpPr/>
          <p:nvPr/>
        </p:nvSpPr>
        <p:spPr>
          <a:xfrm>
            <a:off x="5577840" y="1691640"/>
            <a:ext cx="3337560" cy="685800"/>
          </a:xfrm>
          <a:prstGeom prst="rect">
            <a:avLst/>
          </a:prstGeom>
          <a:solidFill>
            <a:srgbClr val="F0FAF5"/>
          </a:solidFill>
          <a:ln w="9525">
            <a:solidFill>
              <a:srgbClr val="B8E0CB"/>
            </a:solidFill>
            <a:prstDash val="solid"/>
          </a:ln>
        </p:spPr>
        <p:txBody>
          <a:bodyPr/>
          <a:lstStyle/>
          <a:p>
            <a:endParaRPr lang="it-IT"/>
          </a:p>
        </p:txBody>
      </p:sp>
      <p:sp>
        <p:nvSpPr>
          <p:cNvPr id="33" name="Shape 31"/>
          <p:cNvSpPr/>
          <p:nvPr/>
        </p:nvSpPr>
        <p:spPr>
          <a:xfrm>
            <a:off x="5577840" y="1691640"/>
            <a:ext cx="54864" cy="685800"/>
          </a:xfrm>
          <a:prstGeom prst="rect">
            <a:avLst/>
          </a:prstGeom>
          <a:solidFill>
            <a:srgbClr val="2A9D5C"/>
          </a:solidFill>
          <a:ln w="12700">
            <a:solidFill>
              <a:srgbClr val="2A9D5C"/>
            </a:solidFill>
            <a:prstDash val="solid"/>
          </a:ln>
        </p:spPr>
        <p:txBody>
          <a:bodyPr/>
          <a:lstStyle/>
          <a:p>
            <a:endParaRPr lang="it-IT"/>
          </a:p>
        </p:txBody>
      </p:sp>
      <p:sp>
        <p:nvSpPr>
          <p:cNvPr id="34" name="Text 32"/>
          <p:cNvSpPr/>
          <p:nvPr/>
        </p:nvSpPr>
        <p:spPr>
          <a:xfrm>
            <a:off x="5687568" y="1728216"/>
            <a:ext cx="3154680" cy="219456"/>
          </a:xfrm>
          <a:prstGeom prst="rect">
            <a:avLst/>
          </a:prstGeom>
          <a:noFill/>
          <a:ln/>
        </p:spPr>
        <p:txBody>
          <a:bodyPr wrap="square" lIns="0" tIns="0" rIns="0" bIns="0" rtlCol="0" anchor="ctr"/>
          <a:lstStyle/>
          <a:p>
            <a:pPr marL="0" indent="0">
              <a:buNone/>
            </a:pPr>
            <a:r>
              <a:rPr lang="en-US" sz="1000" b="1" dirty="0">
                <a:solidFill>
                  <a:srgbClr val="1C2B36"/>
                </a:solidFill>
                <a:latin typeface="Calibri" pitchFamily="34" charset="0"/>
                <a:ea typeface="Calibri" pitchFamily="34" charset="-122"/>
                <a:cs typeface="Calibri" pitchFamily="34" charset="-120"/>
              </a:rPr>
              <a:t>Self-supervised</a:t>
            </a:r>
            <a:endParaRPr lang="en-US" sz="1000" dirty="0"/>
          </a:p>
        </p:txBody>
      </p:sp>
      <p:sp>
        <p:nvSpPr>
          <p:cNvPr id="35" name="Text 33"/>
          <p:cNvSpPr/>
          <p:nvPr/>
        </p:nvSpPr>
        <p:spPr>
          <a:xfrm>
            <a:off x="5687568" y="1947672"/>
            <a:ext cx="3154680" cy="384048"/>
          </a:xfrm>
          <a:prstGeom prst="rect">
            <a:avLst/>
          </a:prstGeom>
          <a:noFill/>
          <a:ln/>
        </p:spPr>
        <p:txBody>
          <a:bodyPr wrap="square" lIns="0" tIns="0" rIns="0" bIns="0" rtlCol="0" anchor="ctr"/>
          <a:lstStyle/>
          <a:p>
            <a:pPr marL="0" indent="0">
              <a:buNone/>
            </a:pPr>
            <a:r>
              <a:rPr lang="en-US" sz="950" dirty="0">
                <a:solidFill>
                  <a:srgbClr val="1C2B36"/>
                </a:solidFill>
                <a:latin typeface="Calibri" pitchFamily="34" charset="0"/>
                <a:ea typeface="Calibri" pitchFamily="34" charset="-122"/>
                <a:cs typeface="Calibri" pitchFamily="34" charset="-120"/>
              </a:rPr>
              <a:t>Pre-trained on unlabelled audio — no transcriptions needed. Learns by predicting masked acoustic units.</a:t>
            </a:r>
            <a:endParaRPr lang="en-US" sz="950" dirty="0"/>
          </a:p>
        </p:txBody>
      </p:sp>
      <p:sp>
        <p:nvSpPr>
          <p:cNvPr id="36" name="Shape 34"/>
          <p:cNvSpPr/>
          <p:nvPr/>
        </p:nvSpPr>
        <p:spPr>
          <a:xfrm>
            <a:off x="5577840" y="2441448"/>
            <a:ext cx="3337560" cy="685800"/>
          </a:xfrm>
          <a:prstGeom prst="rect">
            <a:avLst/>
          </a:prstGeom>
          <a:solidFill>
            <a:srgbClr val="FFFFFF"/>
          </a:solidFill>
          <a:ln w="9525">
            <a:solidFill>
              <a:srgbClr val="B8E0CB"/>
            </a:solidFill>
            <a:prstDash val="solid"/>
          </a:ln>
        </p:spPr>
        <p:txBody>
          <a:bodyPr/>
          <a:lstStyle/>
          <a:p>
            <a:endParaRPr lang="it-IT"/>
          </a:p>
        </p:txBody>
      </p:sp>
      <p:sp>
        <p:nvSpPr>
          <p:cNvPr id="37" name="Shape 35"/>
          <p:cNvSpPr/>
          <p:nvPr/>
        </p:nvSpPr>
        <p:spPr>
          <a:xfrm>
            <a:off x="5577840" y="2441448"/>
            <a:ext cx="54864" cy="685800"/>
          </a:xfrm>
          <a:prstGeom prst="rect">
            <a:avLst/>
          </a:prstGeom>
          <a:solidFill>
            <a:srgbClr val="2A9D5C"/>
          </a:solidFill>
          <a:ln w="12700">
            <a:solidFill>
              <a:srgbClr val="2A9D5C"/>
            </a:solidFill>
            <a:prstDash val="solid"/>
          </a:ln>
        </p:spPr>
        <p:txBody>
          <a:bodyPr/>
          <a:lstStyle/>
          <a:p>
            <a:endParaRPr lang="it-IT"/>
          </a:p>
        </p:txBody>
      </p:sp>
      <p:sp>
        <p:nvSpPr>
          <p:cNvPr id="38" name="Text 36"/>
          <p:cNvSpPr/>
          <p:nvPr/>
        </p:nvSpPr>
        <p:spPr>
          <a:xfrm>
            <a:off x="5687568" y="2478024"/>
            <a:ext cx="3154680" cy="219456"/>
          </a:xfrm>
          <a:prstGeom prst="rect">
            <a:avLst/>
          </a:prstGeom>
          <a:noFill/>
          <a:ln/>
        </p:spPr>
        <p:txBody>
          <a:bodyPr wrap="square" lIns="0" tIns="0" rIns="0" bIns="0" rtlCol="0" anchor="ctr"/>
          <a:lstStyle/>
          <a:p>
            <a:pPr marL="0" indent="0">
              <a:buNone/>
            </a:pPr>
            <a:r>
              <a:rPr lang="en-US" sz="1000" b="1" dirty="0">
                <a:solidFill>
                  <a:srgbClr val="1C2B36"/>
                </a:solidFill>
                <a:latin typeface="Calibri" pitchFamily="34" charset="0"/>
                <a:ea typeface="Calibri" pitchFamily="34" charset="-122"/>
                <a:cs typeface="Calibri" pitchFamily="34" charset="-120"/>
              </a:rPr>
              <a:t>Bottom-up representations</a:t>
            </a:r>
            <a:endParaRPr lang="en-US" sz="1000" dirty="0"/>
          </a:p>
        </p:txBody>
      </p:sp>
      <p:sp>
        <p:nvSpPr>
          <p:cNvPr id="39" name="Text 37"/>
          <p:cNvSpPr/>
          <p:nvPr/>
        </p:nvSpPr>
        <p:spPr>
          <a:xfrm>
            <a:off x="5687568" y="2697480"/>
            <a:ext cx="3154680" cy="384048"/>
          </a:xfrm>
          <a:prstGeom prst="rect">
            <a:avLst/>
          </a:prstGeom>
          <a:noFill/>
          <a:ln/>
        </p:spPr>
        <p:txBody>
          <a:bodyPr wrap="square" lIns="0" tIns="0" rIns="0" bIns="0" rtlCol="0" anchor="ctr"/>
          <a:lstStyle/>
          <a:p>
            <a:pPr marL="0" indent="0">
              <a:buNone/>
            </a:pPr>
            <a:r>
              <a:rPr lang="en-US" sz="950" dirty="0">
                <a:solidFill>
                  <a:srgbClr val="1C2B36"/>
                </a:solidFill>
                <a:latin typeface="Calibri" pitchFamily="34" charset="0"/>
                <a:ea typeface="Calibri" pitchFamily="34" charset="-122"/>
                <a:cs typeface="Calibri" pitchFamily="34" charset="-120"/>
              </a:rPr>
              <a:t>Learns acoustic structure from the signal itself, not from association with standard text.</a:t>
            </a:r>
            <a:endParaRPr lang="en-US" sz="950" dirty="0"/>
          </a:p>
        </p:txBody>
      </p:sp>
      <p:sp>
        <p:nvSpPr>
          <p:cNvPr id="40" name="Shape 38"/>
          <p:cNvSpPr/>
          <p:nvPr/>
        </p:nvSpPr>
        <p:spPr>
          <a:xfrm>
            <a:off x="5577840" y="3191256"/>
            <a:ext cx="3337560" cy="685800"/>
          </a:xfrm>
          <a:prstGeom prst="rect">
            <a:avLst/>
          </a:prstGeom>
          <a:solidFill>
            <a:srgbClr val="F0FAF5"/>
          </a:solidFill>
          <a:ln w="9525">
            <a:solidFill>
              <a:srgbClr val="B8E0CB"/>
            </a:solidFill>
            <a:prstDash val="solid"/>
          </a:ln>
        </p:spPr>
        <p:txBody>
          <a:bodyPr/>
          <a:lstStyle/>
          <a:p>
            <a:endParaRPr lang="it-IT"/>
          </a:p>
        </p:txBody>
      </p:sp>
      <p:sp>
        <p:nvSpPr>
          <p:cNvPr id="41" name="Shape 39"/>
          <p:cNvSpPr/>
          <p:nvPr/>
        </p:nvSpPr>
        <p:spPr>
          <a:xfrm>
            <a:off x="5577840" y="3191256"/>
            <a:ext cx="54864" cy="685800"/>
          </a:xfrm>
          <a:prstGeom prst="rect">
            <a:avLst/>
          </a:prstGeom>
          <a:solidFill>
            <a:srgbClr val="2A9D5C"/>
          </a:solidFill>
          <a:ln w="12700">
            <a:solidFill>
              <a:srgbClr val="2A9D5C"/>
            </a:solidFill>
            <a:prstDash val="solid"/>
          </a:ln>
        </p:spPr>
        <p:txBody>
          <a:bodyPr/>
          <a:lstStyle/>
          <a:p>
            <a:endParaRPr lang="it-IT"/>
          </a:p>
        </p:txBody>
      </p:sp>
      <p:sp>
        <p:nvSpPr>
          <p:cNvPr id="42" name="Text 40"/>
          <p:cNvSpPr/>
          <p:nvPr/>
        </p:nvSpPr>
        <p:spPr>
          <a:xfrm>
            <a:off x="5687568" y="3227832"/>
            <a:ext cx="3154680" cy="219456"/>
          </a:xfrm>
          <a:prstGeom prst="rect">
            <a:avLst/>
          </a:prstGeom>
          <a:noFill/>
          <a:ln/>
        </p:spPr>
        <p:txBody>
          <a:bodyPr wrap="square" lIns="0" tIns="0" rIns="0" bIns="0" rtlCol="0" anchor="ctr"/>
          <a:lstStyle/>
          <a:p>
            <a:pPr marL="0" indent="0">
              <a:buNone/>
            </a:pPr>
            <a:r>
              <a:rPr lang="en-US" sz="1000" b="1" dirty="0">
                <a:solidFill>
                  <a:srgbClr val="1C2B36"/>
                </a:solidFill>
                <a:latin typeface="Calibri" pitchFamily="34" charset="0"/>
                <a:ea typeface="Calibri" pitchFamily="34" charset="-122"/>
                <a:cs typeface="Calibri" pitchFamily="34" charset="-120"/>
              </a:rPr>
              <a:t>Better for low-resource?</a:t>
            </a:r>
            <a:endParaRPr lang="en-US" sz="1000" dirty="0"/>
          </a:p>
        </p:txBody>
      </p:sp>
      <p:sp>
        <p:nvSpPr>
          <p:cNvPr id="43" name="Text 41"/>
          <p:cNvSpPr/>
          <p:nvPr/>
        </p:nvSpPr>
        <p:spPr>
          <a:xfrm>
            <a:off x="5687568" y="3447288"/>
            <a:ext cx="3154680" cy="384048"/>
          </a:xfrm>
          <a:prstGeom prst="rect">
            <a:avLst/>
          </a:prstGeom>
          <a:noFill/>
          <a:ln/>
        </p:spPr>
        <p:txBody>
          <a:bodyPr wrap="square" lIns="0" tIns="0" rIns="0" bIns="0" rtlCol="0" anchor="ctr"/>
          <a:lstStyle/>
          <a:p>
            <a:pPr marL="0" indent="0">
              <a:buNone/>
            </a:pPr>
            <a:r>
              <a:rPr lang="en-US" sz="950" dirty="0">
                <a:solidFill>
                  <a:srgbClr val="1C2B36"/>
                </a:solidFill>
                <a:latin typeface="Calibri" pitchFamily="34" charset="0"/>
                <a:ea typeface="Calibri" pitchFamily="34" charset="-122"/>
                <a:cs typeface="Calibri" pitchFamily="34" charset="-120"/>
              </a:rPr>
              <a:t>Potentially — but fine-tuning still requires annotated data. Pre-training can run on raw field recordings.</a:t>
            </a:r>
            <a:endParaRPr lang="en-US" sz="950" dirty="0"/>
          </a:p>
        </p:txBody>
      </p:sp>
      <p:sp>
        <p:nvSpPr>
          <p:cNvPr id="44" name="Shape 42"/>
          <p:cNvSpPr/>
          <p:nvPr/>
        </p:nvSpPr>
        <p:spPr>
          <a:xfrm>
            <a:off x="5577840" y="3941064"/>
            <a:ext cx="3337560" cy="685800"/>
          </a:xfrm>
          <a:prstGeom prst="rect">
            <a:avLst/>
          </a:prstGeom>
          <a:solidFill>
            <a:srgbClr val="FFFFFF"/>
          </a:solidFill>
          <a:ln w="9525">
            <a:solidFill>
              <a:srgbClr val="B8E0CB"/>
            </a:solidFill>
            <a:prstDash val="solid"/>
          </a:ln>
        </p:spPr>
        <p:txBody>
          <a:bodyPr/>
          <a:lstStyle/>
          <a:p>
            <a:endParaRPr lang="it-IT"/>
          </a:p>
        </p:txBody>
      </p:sp>
      <p:sp>
        <p:nvSpPr>
          <p:cNvPr id="45" name="Shape 43"/>
          <p:cNvSpPr/>
          <p:nvPr/>
        </p:nvSpPr>
        <p:spPr>
          <a:xfrm>
            <a:off x="5577840" y="3941064"/>
            <a:ext cx="54864" cy="685800"/>
          </a:xfrm>
          <a:prstGeom prst="rect">
            <a:avLst/>
          </a:prstGeom>
          <a:solidFill>
            <a:srgbClr val="2A9D5C"/>
          </a:solidFill>
          <a:ln w="12700">
            <a:solidFill>
              <a:srgbClr val="2A9D5C"/>
            </a:solidFill>
            <a:prstDash val="solid"/>
          </a:ln>
        </p:spPr>
        <p:txBody>
          <a:bodyPr/>
          <a:lstStyle/>
          <a:p>
            <a:endParaRPr lang="it-IT"/>
          </a:p>
        </p:txBody>
      </p:sp>
      <p:sp>
        <p:nvSpPr>
          <p:cNvPr id="46" name="Text 44"/>
          <p:cNvSpPr/>
          <p:nvPr/>
        </p:nvSpPr>
        <p:spPr>
          <a:xfrm>
            <a:off x="5687568" y="3977640"/>
            <a:ext cx="3154680" cy="219456"/>
          </a:xfrm>
          <a:prstGeom prst="rect">
            <a:avLst/>
          </a:prstGeom>
          <a:noFill/>
          <a:ln/>
        </p:spPr>
        <p:txBody>
          <a:bodyPr wrap="square" lIns="0" tIns="0" rIns="0" bIns="0" rtlCol="0" anchor="ctr"/>
          <a:lstStyle/>
          <a:p>
            <a:pPr marL="0" indent="0">
              <a:buNone/>
            </a:pPr>
            <a:r>
              <a:rPr lang="en-US" sz="1000" b="1" dirty="0">
                <a:solidFill>
                  <a:srgbClr val="1C2B36"/>
                </a:solidFill>
                <a:latin typeface="Calibri" pitchFamily="34" charset="0"/>
                <a:ea typeface="Calibri" pitchFamily="34" charset="-122"/>
                <a:cs typeface="Calibri" pitchFamily="34" charset="-120"/>
              </a:rPr>
              <a:t>The trade-off</a:t>
            </a:r>
            <a:endParaRPr lang="en-US" sz="1000" dirty="0"/>
          </a:p>
        </p:txBody>
      </p:sp>
      <p:sp>
        <p:nvSpPr>
          <p:cNvPr id="47" name="Text 45"/>
          <p:cNvSpPr/>
          <p:nvPr/>
        </p:nvSpPr>
        <p:spPr>
          <a:xfrm>
            <a:off x="5687568" y="4197096"/>
            <a:ext cx="3154680" cy="384048"/>
          </a:xfrm>
          <a:prstGeom prst="rect">
            <a:avLst/>
          </a:prstGeom>
          <a:noFill/>
          <a:ln/>
        </p:spPr>
        <p:txBody>
          <a:bodyPr wrap="square" lIns="0" tIns="0" rIns="0" bIns="0" rtlCol="0" anchor="ctr"/>
          <a:lstStyle/>
          <a:p>
            <a:pPr marL="0" indent="0">
              <a:buNone/>
            </a:pPr>
            <a:r>
              <a:rPr lang="en-US" sz="950" dirty="0">
                <a:solidFill>
                  <a:srgbClr val="1C2B36"/>
                </a:solidFill>
                <a:latin typeface="Calibri" pitchFamily="34" charset="0"/>
                <a:ea typeface="Calibri" pitchFamily="34" charset="-122"/>
                <a:cs typeface="Calibri" pitchFamily="34" charset="-120"/>
              </a:rPr>
              <a:t>Even more opaque than Whisper. Interpretability drops; technical barrier rises.</a:t>
            </a:r>
            <a:endParaRPr lang="en-US" sz="950" dirty="0"/>
          </a:p>
        </p:txBody>
      </p:sp>
      <p:sp>
        <p:nvSpPr>
          <p:cNvPr id="48" name="Text 46"/>
          <p:cNvSpPr/>
          <p:nvPr/>
        </p:nvSpPr>
        <p:spPr>
          <a:xfrm>
            <a:off x="301752" y="4215384"/>
            <a:ext cx="5093208" cy="256032"/>
          </a:xfrm>
          <a:prstGeom prst="rect">
            <a:avLst/>
          </a:prstGeom>
          <a:noFill/>
          <a:ln/>
        </p:spPr>
        <p:txBody>
          <a:bodyPr wrap="square" rtlCol="0" anchor="ctr"/>
          <a:lstStyle/>
          <a:p>
            <a:pPr marL="0" indent="0">
              <a:buNone/>
            </a:pPr>
            <a:r>
              <a:rPr lang="en-US" sz="850" i="1" dirty="0">
                <a:solidFill>
                  <a:srgbClr val="7F8C8D"/>
                </a:solidFill>
                <a:latin typeface="Calibri" pitchFamily="34" charset="0"/>
                <a:ea typeface="Calibri" pitchFamily="34" charset="-122"/>
                <a:cs typeface="Calibri" pitchFamily="34" charset="-120"/>
              </a:rPr>
              <a:t>Baevski et al. 2020 (wav2vec 2.0) · Hsu et al. 2021 (HuBERT) · Radford et al. 2022 (Whisper)</a:t>
            </a:r>
            <a:endParaRPr lang="en-US" sz="850" dirty="0"/>
          </a:p>
        </p:txBody>
      </p:sp>
      <p:sp>
        <p:nvSpPr>
          <p:cNvPr id="49" name="Text 47"/>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50" name="Text 48"/>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6 / 15</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3. THE FIELDWORK</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Case 1 — Arab-Indonesian Communities in Java</a:t>
            </a:r>
            <a:endParaRPr lang="en-US" sz="2600" dirty="0"/>
          </a:p>
        </p:txBody>
      </p:sp>
      <p:sp>
        <p:nvSpPr>
          <p:cNvPr id="6" name="Shape 4"/>
          <p:cNvSpPr/>
          <p:nvPr/>
        </p:nvSpPr>
        <p:spPr>
          <a:xfrm>
            <a:off x="457200" y="1234440"/>
            <a:ext cx="4114800" cy="3383280"/>
          </a:xfrm>
          <a:prstGeom prst="rect">
            <a:avLst/>
          </a:prstGeom>
          <a:solidFill>
            <a:srgbClr val="FFFFFF"/>
          </a:solidFill>
          <a:ln w="12700">
            <a:solidFill>
              <a:srgbClr val="D5DDE0"/>
            </a:solidFill>
            <a:prstDash val="solid"/>
          </a:ln>
        </p:spPr>
        <p:txBody>
          <a:bodyPr/>
          <a:lstStyle/>
          <a:p>
            <a:endParaRPr lang="it-IT"/>
          </a:p>
        </p:txBody>
      </p:sp>
      <p:sp>
        <p:nvSpPr>
          <p:cNvPr id="7" name="Text 5"/>
          <p:cNvSpPr/>
          <p:nvPr/>
        </p:nvSpPr>
        <p:spPr>
          <a:xfrm>
            <a:off x="594360" y="1325880"/>
            <a:ext cx="3749040" cy="274320"/>
          </a:xfrm>
          <a:prstGeom prst="rect">
            <a:avLst/>
          </a:prstGeom>
          <a:noFill/>
          <a:ln/>
        </p:spPr>
        <p:txBody>
          <a:bodyPr wrap="square"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Context</a:t>
            </a:r>
            <a:endParaRPr lang="en-US" sz="1100" dirty="0"/>
          </a:p>
        </p:txBody>
      </p:sp>
      <p:sp>
        <p:nvSpPr>
          <p:cNvPr id="8" name="Text 6"/>
          <p:cNvSpPr/>
          <p:nvPr/>
        </p:nvSpPr>
        <p:spPr>
          <a:xfrm>
            <a:off x="594360" y="1627632"/>
            <a:ext cx="3794760" cy="2743200"/>
          </a:xfrm>
          <a:prstGeom prst="rect">
            <a:avLst/>
          </a:prstGeom>
          <a:noFill/>
          <a:ln/>
        </p:spPr>
        <p:txBody>
          <a:bodyPr wrap="square" rtlCol="0" anchor="ctr"/>
          <a:lstStyle/>
          <a:p>
            <a:pPr marL="0" indent="0">
              <a:spcAft>
                <a:spcPts val="400"/>
              </a:spcAft>
              <a:buNone/>
            </a:pPr>
            <a:r>
              <a:rPr lang="en-US" sz="1200" b="1" dirty="0">
                <a:solidFill>
                  <a:srgbClr val="1C2B36"/>
                </a:solidFill>
                <a:latin typeface="Calibri" pitchFamily="34" charset="0"/>
                <a:ea typeface="Calibri" pitchFamily="34" charset="-122"/>
                <a:cs typeface="Calibri" pitchFamily="34" charset="-120"/>
              </a:rPr>
              <a:t>Languages in contact:</a:t>
            </a:r>
            <a:endParaRPr lang="en-US" sz="1200" dirty="0"/>
          </a:p>
          <a:p>
            <a:pPr marL="0" indent="0">
              <a:spcAft>
                <a:spcPts val="400"/>
              </a:spcAft>
              <a:buNone/>
            </a:pPr>
            <a:r>
              <a:rPr lang="en-US" sz="1200" i="1" dirty="0">
                <a:solidFill>
                  <a:srgbClr val="1C2B36"/>
                </a:solidFill>
                <a:latin typeface="Calibri" pitchFamily="34" charset="0"/>
                <a:ea typeface="Calibri" pitchFamily="34" charset="-122"/>
                <a:cs typeface="Calibri" pitchFamily="34" charset="-120"/>
              </a:rPr>
              <a:t>Arabic (Hadrami ??)  ↔  Indonesian (colloquial)  ↔  Javanese</a:t>
            </a:r>
            <a:endParaRPr lang="en-US" sz="1200" dirty="0"/>
          </a:p>
          <a:p>
            <a:pPr marL="0" indent="0">
              <a:spcAft>
                <a:spcPts val="400"/>
              </a:spcAft>
              <a:buNone/>
            </a:pPr>
            <a:endParaRPr lang="en-US" sz="1200" dirty="0"/>
          </a:p>
          <a:p>
            <a:pPr marL="0" indent="0">
              <a:spcAft>
                <a:spcPts val="400"/>
              </a:spcAft>
              <a:buNone/>
            </a:pPr>
            <a:r>
              <a:rPr lang="en-US" sz="1200" b="1" dirty="0">
                <a:solidFill>
                  <a:srgbClr val="1C2B36"/>
                </a:solidFill>
                <a:latin typeface="Calibri" pitchFamily="34" charset="0"/>
                <a:ea typeface="Calibri" pitchFamily="34" charset="-122"/>
                <a:cs typeface="Calibri" pitchFamily="34" charset="-120"/>
              </a:rPr>
              <a:t>Speech events:</a:t>
            </a:r>
            <a:endParaRPr lang="en-US" sz="1200" dirty="0"/>
          </a:p>
          <a:p>
            <a:pPr marL="0" indent="0">
              <a:spcAft>
                <a:spcPts val="400"/>
              </a:spcAft>
              <a:buNone/>
            </a:pPr>
            <a:r>
              <a:rPr lang="en-US" sz="1200" dirty="0">
                <a:solidFill>
                  <a:srgbClr val="1C2B36"/>
                </a:solidFill>
                <a:latin typeface="Calibri" pitchFamily="34" charset="0"/>
                <a:ea typeface="Calibri" pitchFamily="34" charset="-122"/>
                <a:cs typeface="Calibri" pitchFamily="34" charset="-120"/>
              </a:rPr>
              <a:t>Spontaneous conversation, religious discourse, family interaction</a:t>
            </a:r>
            <a:endParaRPr lang="en-US" sz="1200" dirty="0"/>
          </a:p>
          <a:p>
            <a:pPr marL="0" indent="0">
              <a:spcAft>
                <a:spcPts val="400"/>
              </a:spcAft>
              <a:buNone/>
            </a:pPr>
            <a:endParaRPr lang="en-US" sz="1200" dirty="0"/>
          </a:p>
          <a:p>
            <a:pPr marL="0" indent="0">
              <a:spcAft>
                <a:spcPts val="400"/>
              </a:spcAft>
              <a:buNone/>
            </a:pPr>
            <a:r>
              <a:rPr lang="en-US" sz="1200" dirty="0">
                <a:solidFill>
                  <a:srgbClr val="1C2B36"/>
                </a:solidFill>
                <a:latin typeface="Calibri" pitchFamily="34" charset="0"/>
                <a:ea typeface="Calibri" pitchFamily="34" charset="-122"/>
                <a:cs typeface="Calibri" pitchFamily="34" charset="-120"/>
              </a:rPr>
              <a:t>Frequent code-switching, mid-sentence language shifts, overlapping turns</a:t>
            </a:r>
            <a:endParaRPr lang="en-US" sz="1200" dirty="0"/>
          </a:p>
        </p:txBody>
      </p:sp>
      <p:sp>
        <p:nvSpPr>
          <p:cNvPr id="9" name="Shape 7"/>
          <p:cNvSpPr/>
          <p:nvPr/>
        </p:nvSpPr>
        <p:spPr>
          <a:xfrm>
            <a:off x="4754880" y="1234440"/>
            <a:ext cx="4114800" cy="3383280"/>
          </a:xfrm>
          <a:prstGeom prst="rect">
            <a:avLst/>
          </a:prstGeom>
          <a:solidFill>
            <a:srgbClr val="1C2B36"/>
          </a:solidFill>
          <a:ln w="12700">
            <a:solidFill>
              <a:srgbClr val="1C2B36"/>
            </a:solidFill>
            <a:prstDash val="solid"/>
          </a:ln>
        </p:spPr>
        <p:txBody>
          <a:bodyPr/>
          <a:lstStyle/>
          <a:p>
            <a:endParaRPr lang="it-IT"/>
          </a:p>
        </p:txBody>
      </p:sp>
      <p:sp>
        <p:nvSpPr>
          <p:cNvPr id="10" name="Text 8"/>
          <p:cNvSpPr/>
          <p:nvPr/>
        </p:nvSpPr>
        <p:spPr>
          <a:xfrm>
            <a:off x="4892040" y="1325880"/>
            <a:ext cx="3749040" cy="274320"/>
          </a:xfrm>
          <a:prstGeom prst="rect">
            <a:avLst/>
          </a:prstGeom>
          <a:noFill/>
          <a:ln/>
        </p:spPr>
        <p:txBody>
          <a:bodyPr wrap="square" rtlCol="0" anchor="ctr"/>
          <a:lstStyle/>
          <a:p>
            <a:pPr marL="0" indent="0">
              <a:buNone/>
            </a:pPr>
            <a:r>
              <a:rPr lang="en-US" sz="1100" b="1" dirty="0">
                <a:solidFill>
                  <a:srgbClr val="2E86AB"/>
                </a:solidFill>
                <a:latin typeface="Calibri" pitchFamily="34" charset="0"/>
                <a:ea typeface="Calibri" pitchFamily="34" charset="-122"/>
                <a:cs typeface="Calibri" pitchFamily="34" charset="-120"/>
              </a:rPr>
              <a:t>What the pipeline does</a:t>
            </a:r>
            <a:endParaRPr lang="en-US" sz="1100" dirty="0"/>
          </a:p>
        </p:txBody>
      </p:sp>
      <p:sp>
        <p:nvSpPr>
          <p:cNvPr id="11" name="Text 9"/>
          <p:cNvSpPr/>
          <p:nvPr/>
        </p:nvSpPr>
        <p:spPr>
          <a:xfrm>
            <a:off x="4892040" y="1664208"/>
            <a:ext cx="3794760" cy="2743200"/>
          </a:xfrm>
          <a:prstGeom prst="rect">
            <a:avLst/>
          </a:prstGeom>
          <a:noFill/>
          <a:ln/>
        </p:spPr>
        <p:txBody>
          <a:bodyPr wrap="square" rtlCol="0" anchor="ctr"/>
          <a:lstStyle/>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Arabic → normalised to Modern Standard Arabic</a:t>
            </a:r>
            <a:endParaRPr lang="en-US" sz="1150" dirty="0"/>
          </a:p>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Javanese → ignored or 'hallucinated' in Indonesian</a:t>
            </a:r>
            <a:endParaRPr lang="en-US" sz="1150" dirty="0"/>
          </a:p>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Code-switches mid-sentence → assigned to single language label</a:t>
            </a:r>
            <a:endParaRPr lang="en-US" sz="1150" dirty="0"/>
          </a:p>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Overlapping turns → cut or wrongly attributed by pyannote</a:t>
            </a:r>
            <a:endParaRPr lang="en-US" sz="1150" dirty="0"/>
          </a:p>
          <a:p>
            <a:pPr marL="342900" indent="-342900">
              <a:spcAft>
                <a:spcPts val="500"/>
              </a:spcAft>
              <a:buSzPct val="100000"/>
              <a:buChar char="•"/>
            </a:pPr>
            <a:r>
              <a:rPr lang="en-US" sz="1150" b="1" dirty="0">
                <a:solidFill>
                  <a:srgbClr val="D6E8F5"/>
                </a:solidFill>
                <a:latin typeface="Calibri" pitchFamily="34" charset="0"/>
                <a:ea typeface="Calibri" pitchFamily="34" charset="-122"/>
                <a:cs typeface="Calibri" pitchFamily="34" charset="-120"/>
              </a:rPr>
              <a:t>Richest interactional moments → most distorted output</a:t>
            </a:r>
            <a:endParaRPr lang="en-US" sz="1150" dirty="0"/>
          </a:p>
        </p:txBody>
      </p:sp>
      <p:sp>
        <p:nvSpPr>
          <p:cNvPr id="12" name="Text 10"/>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3" name="Text 11"/>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7 / 15</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4F6F7"/>
        </a:solidFill>
        <a:effectLst/>
      </p:bgPr>
    </p:bg>
    <p:spTree>
      <p:nvGrpSpPr>
        <p:cNvPr id="1" name=""/>
        <p:cNvGrpSpPr/>
        <p:nvPr/>
      </p:nvGrpSpPr>
      <p:grpSpPr>
        <a:xfrm>
          <a:off x="0" y="0"/>
          <a:ext cx="0" cy="0"/>
          <a:chOff x="0" y="0"/>
          <a:chExt cx="0" cy="0"/>
        </a:xfrm>
      </p:grpSpPr>
      <p:sp>
        <p:nvSpPr>
          <p:cNvPr id="2" name="Shape 0"/>
          <p:cNvSpPr/>
          <p:nvPr/>
        </p:nvSpPr>
        <p:spPr>
          <a:xfrm>
            <a:off x="0" y="0"/>
            <a:ext cx="9144000" cy="347472"/>
          </a:xfrm>
          <a:prstGeom prst="rect">
            <a:avLst/>
          </a:prstGeom>
          <a:solidFill>
            <a:srgbClr val="1C2B36"/>
          </a:solidFill>
          <a:ln w="12700">
            <a:solidFill>
              <a:srgbClr val="1C2B36"/>
            </a:solidFill>
            <a:prstDash val="solid"/>
          </a:ln>
        </p:spPr>
        <p:txBody>
          <a:bodyPr/>
          <a:lstStyle/>
          <a:p>
            <a:endParaRPr lang="it-IT"/>
          </a:p>
        </p:txBody>
      </p:sp>
      <p:sp>
        <p:nvSpPr>
          <p:cNvPr id="3" name="Text 1"/>
          <p:cNvSpPr/>
          <p:nvPr/>
        </p:nvSpPr>
        <p:spPr>
          <a:xfrm>
            <a:off x="365760" y="0"/>
            <a:ext cx="8412480" cy="347472"/>
          </a:xfrm>
          <a:prstGeom prst="rect">
            <a:avLst/>
          </a:prstGeom>
          <a:noFill/>
          <a:ln/>
        </p:spPr>
        <p:txBody>
          <a:bodyPr wrap="square" lIns="0" tIns="0" rIns="0" bIns="0" rtlCol="0" anchor="ctr"/>
          <a:lstStyle/>
          <a:p>
            <a:pPr marL="0" indent="0">
              <a:buNone/>
            </a:pPr>
            <a:r>
              <a:rPr lang="en-US" sz="900" b="1" kern="0" spc="300" dirty="0">
                <a:solidFill>
                  <a:srgbClr val="2E86AB"/>
                </a:solidFill>
                <a:latin typeface="Calibri" pitchFamily="34" charset="0"/>
                <a:ea typeface="Calibri" pitchFamily="34" charset="-122"/>
                <a:cs typeface="Calibri" pitchFamily="34" charset="-120"/>
              </a:rPr>
              <a:t>3. THE FIELDWORK</a:t>
            </a:r>
            <a:endParaRPr lang="en-US" sz="900" dirty="0"/>
          </a:p>
        </p:txBody>
      </p:sp>
      <p:sp>
        <p:nvSpPr>
          <p:cNvPr id="4" name="Text 2"/>
          <p:cNvSpPr/>
          <p:nvPr/>
        </p:nvSpPr>
        <p:spPr>
          <a:xfrm>
            <a:off x="457200" y="457200"/>
            <a:ext cx="8229600" cy="640080"/>
          </a:xfrm>
          <a:prstGeom prst="rect">
            <a:avLst/>
          </a:prstGeom>
          <a:noFill/>
          <a:ln/>
        </p:spPr>
        <p:txBody>
          <a:bodyPr wrap="square" rtlCol="0" anchor="ctr"/>
          <a:lstStyle/>
          <a:p>
            <a:pPr marL="0" indent="0">
              <a:buNone/>
            </a:pPr>
            <a:r>
              <a:rPr lang="en-US" sz="2600" b="1" dirty="0">
                <a:solidFill>
                  <a:srgbClr val="1C2B36"/>
                </a:solidFill>
                <a:latin typeface="Georgia" pitchFamily="34" charset="0"/>
                <a:ea typeface="Georgia" pitchFamily="34" charset="-122"/>
                <a:cs typeface="Georgia" pitchFamily="34" charset="-120"/>
              </a:rPr>
              <a:t>Case 2 — Filipino Heritage Speakers in Campania (HELLO Campania)</a:t>
            </a:r>
            <a:endParaRPr lang="en-US" sz="2600" dirty="0"/>
          </a:p>
        </p:txBody>
      </p:sp>
      <p:sp>
        <p:nvSpPr>
          <p:cNvPr id="6" name="Shape 4"/>
          <p:cNvSpPr/>
          <p:nvPr/>
        </p:nvSpPr>
        <p:spPr>
          <a:xfrm>
            <a:off x="457200" y="1234440"/>
            <a:ext cx="4114800" cy="3383280"/>
          </a:xfrm>
          <a:prstGeom prst="rect">
            <a:avLst/>
          </a:prstGeom>
          <a:solidFill>
            <a:srgbClr val="FFFFFF"/>
          </a:solidFill>
          <a:ln w="12700">
            <a:solidFill>
              <a:srgbClr val="D5DDE0"/>
            </a:solidFill>
            <a:prstDash val="solid"/>
          </a:ln>
        </p:spPr>
        <p:txBody>
          <a:bodyPr/>
          <a:lstStyle/>
          <a:p>
            <a:endParaRPr lang="it-IT"/>
          </a:p>
        </p:txBody>
      </p:sp>
      <p:sp>
        <p:nvSpPr>
          <p:cNvPr id="7" name="Text 5"/>
          <p:cNvSpPr/>
          <p:nvPr/>
        </p:nvSpPr>
        <p:spPr>
          <a:xfrm>
            <a:off x="594360" y="1325880"/>
            <a:ext cx="3749040" cy="274320"/>
          </a:xfrm>
          <a:prstGeom prst="rect">
            <a:avLst/>
          </a:prstGeom>
          <a:noFill/>
          <a:ln/>
        </p:spPr>
        <p:txBody>
          <a:bodyPr wrap="square" rtlCol="0" anchor="ctr"/>
          <a:lstStyle/>
          <a:p>
            <a:pPr marL="0" indent="0">
              <a:buNone/>
            </a:pPr>
            <a:r>
              <a:rPr lang="en-US" sz="1100" b="1" dirty="0">
                <a:solidFill>
                  <a:srgbClr val="A23B72"/>
                </a:solidFill>
                <a:latin typeface="Calibri" pitchFamily="34" charset="0"/>
                <a:ea typeface="Calibri" pitchFamily="34" charset="-122"/>
                <a:cs typeface="Calibri" pitchFamily="34" charset="-120"/>
              </a:rPr>
              <a:t>Context</a:t>
            </a:r>
            <a:endParaRPr lang="en-US" sz="1100" dirty="0"/>
          </a:p>
        </p:txBody>
      </p:sp>
      <p:sp>
        <p:nvSpPr>
          <p:cNvPr id="8" name="Text 6"/>
          <p:cNvSpPr/>
          <p:nvPr/>
        </p:nvSpPr>
        <p:spPr>
          <a:xfrm>
            <a:off x="594360" y="1627632"/>
            <a:ext cx="3794760" cy="2743200"/>
          </a:xfrm>
          <a:prstGeom prst="rect">
            <a:avLst/>
          </a:prstGeom>
          <a:noFill/>
          <a:ln/>
        </p:spPr>
        <p:txBody>
          <a:bodyPr wrap="square" rtlCol="0" anchor="ctr"/>
          <a:lstStyle/>
          <a:p>
            <a:pPr marL="0" indent="0">
              <a:spcAft>
                <a:spcPts val="400"/>
              </a:spcAft>
              <a:buNone/>
            </a:pPr>
            <a:r>
              <a:rPr lang="en-US" sz="1200" b="1" dirty="0">
                <a:solidFill>
                  <a:srgbClr val="1C2B36"/>
                </a:solidFill>
                <a:latin typeface="Calibri" pitchFamily="34" charset="0"/>
                <a:ea typeface="Calibri" pitchFamily="34" charset="-122"/>
                <a:cs typeface="Calibri" pitchFamily="34" charset="-120"/>
              </a:rPr>
              <a:t>Languages in contact:</a:t>
            </a:r>
            <a:endParaRPr lang="en-US" sz="1200" dirty="0"/>
          </a:p>
          <a:p>
            <a:pPr marL="0" indent="0">
              <a:spcAft>
                <a:spcPts val="400"/>
              </a:spcAft>
              <a:buNone/>
            </a:pPr>
            <a:r>
              <a:rPr lang="en-US" sz="1200" i="1" dirty="0">
                <a:solidFill>
                  <a:srgbClr val="1C2B36"/>
                </a:solidFill>
                <a:latin typeface="Calibri" pitchFamily="34" charset="0"/>
                <a:ea typeface="Calibri" pitchFamily="34" charset="-122"/>
                <a:cs typeface="Calibri" pitchFamily="34" charset="-120"/>
              </a:rPr>
              <a:t>Tagalog  ↔ Italian (Neapolitan-influenced)  ↔  emerging </a:t>
            </a:r>
            <a:r>
              <a:rPr lang="en-US" sz="1200" i="1" dirty="0" err="1">
                <a:solidFill>
                  <a:srgbClr val="1C2B36"/>
                </a:solidFill>
                <a:latin typeface="Calibri" pitchFamily="34" charset="0"/>
                <a:ea typeface="Calibri" pitchFamily="34" charset="-122"/>
                <a:cs typeface="Calibri" pitchFamily="34" charset="-120"/>
              </a:rPr>
              <a:t>Filippin</a:t>
            </a:r>
            <a:r>
              <a:rPr lang="en-US" sz="1200" i="1" dirty="0">
                <a:solidFill>
                  <a:srgbClr val="1C2B36"/>
                </a:solidFill>
                <a:latin typeface="Calibri" pitchFamily="34" charset="0"/>
                <a:ea typeface="Calibri" pitchFamily="34" charset="-122"/>
                <a:cs typeface="Calibri" pitchFamily="34" charset="-120"/>
              </a:rPr>
              <a:t>-Italian converging elements?</a:t>
            </a:r>
            <a:endParaRPr lang="en-US" sz="1200" dirty="0"/>
          </a:p>
          <a:p>
            <a:pPr marL="0" indent="0">
              <a:spcAft>
                <a:spcPts val="400"/>
              </a:spcAft>
              <a:buNone/>
            </a:pPr>
            <a:endParaRPr lang="en-US" sz="1200" dirty="0"/>
          </a:p>
          <a:p>
            <a:pPr marL="0" indent="0">
              <a:spcAft>
                <a:spcPts val="400"/>
              </a:spcAft>
              <a:buNone/>
            </a:pPr>
            <a:r>
              <a:rPr lang="en-US" sz="1200" b="1" dirty="0">
                <a:solidFill>
                  <a:srgbClr val="1C2B36"/>
                </a:solidFill>
                <a:latin typeface="Calibri" pitchFamily="34" charset="0"/>
                <a:ea typeface="Calibri" pitchFamily="34" charset="-122"/>
                <a:cs typeface="Calibri" pitchFamily="34" charset="-120"/>
              </a:rPr>
              <a:t>Generations:</a:t>
            </a:r>
            <a:endParaRPr lang="en-US" sz="1200" dirty="0"/>
          </a:p>
          <a:p>
            <a:pPr marL="0" indent="0">
              <a:spcAft>
                <a:spcPts val="400"/>
              </a:spcAft>
              <a:buNone/>
            </a:pPr>
            <a:r>
              <a:rPr lang="en-US" sz="1200" dirty="0">
                <a:solidFill>
                  <a:srgbClr val="1C2B36"/>
                </a:solidFill>
                <a:latin typeface="Calibri" pitchFamily="34" charset="0"/>
                <a:ea typeface="Calibri" pitchFamily="34" charset="-122"/>
                <a:cs typeface="Calibri" pitchFamily="34" charset="-120"/>
              </a:rPr>
              <a:t>G1 (migrant) and G2 (born/raised in Italy) — different competences, different strategies</a:t>
            </a:r>
            <a:endParaRPr lang="en-US" sz="1200" dirty="0"/>
          </a:p>
          <a:p>
            <a:pPr marL="0" indent="0">
              <a:spcAft>
                <a:spcPts val="400"/>
              </a:spcAft>
              <a:buNone/>
            </a:pPr>
            <a:endParaRPr lang="en-US" sz="1200" dirty="0"/>
          </a:p>
        </p:txBody>
      </p:sp>
      <p:sp>
        <p:nvSpPr>
          <p:cNvPr id="9" name="Shape 7"/>
          <p:cNvSpPr/>
          <p:nvPr/>
        </p:nvSpPr>
        <p:spPr>
          <a:xfrm>
            <a:off x="4754880" y="1234440"/>
            <a:ext cx="4114800" cy="3383280"/>
          </a:xfrm>
          <a:prstGeom prst="rect">
            <a:avLst/>
          </a:prstGeom>
          <a:solidFill>
            <a:srgbClr val="1C2B36"/>
          </a:solidFill>
          <a:ln w="12700">
            <a:solidFill>
              <a:srgbClr val="1C2B36"/>
            </a:solidFill>
            <a:prstDash val="solid"/>
          </a:ln>
        </p:spPr>
        <p:txBody>
          <a:bodyPr/>
          <a:lstStyle/>
          <a:p>
            <a:endParaRPr lang="it-IT"/>
          </a:p>
        </p:txBody>
      </p:sp>
      <p:sp>
        <p:nvSpPr>
          <p:cNvPr id="10" name="Text 8"/>
          <p:cNvSpPr/>
          <p:nvPr/>
        </p:nvSpPr>
        <p:spPr>
          <a:xfrm>
            <a:off x="4892040" y="1325880"/>
            <a:ext cx="3749040" cy="274320"/>
          </a:xfrm>
          <a:prstGeom prst="rect">
            <a:avLst/>
          </a:prstGeom>
          <a:noFill/>
          <a:ln/>
        </p:spPr>
        <p:txBody>
          <a:bodyPr wrap="square" rtlCol="0" anchor="ctr"/>
          <a:lstStyle/>
          <a:p>
            <a:pPr marL="0" indent="0">
              <a:buNone/>
            </a:pPr>
            <a:r>
              <a:rPr lang="en-US" sz="1100" b="1" dirty="0">
                <a:solidFill>
                  <a:srgbClr val="A23B72"/>
                </a:solidFill>
                <a:latin typeface="Calibri" pitchFamily="34" charset="0"/>
                <a:ea typeface="Calibri" pitchFamily="34" charset="-122"/>
                <a:cs typeface="Calibri" pitchFamily="34" charset="-120"/>
              </a:rPr>
              <a:t>What the pipeline does</a:t>
            </a:r>
            <a:endParaRPr lang="en-US" sz="1100" dirty="0"/>
          </a:p>
        </p:txBody>
      </p:sp>
      <p:sp>
        <p:nvSpPr>
          <p:cNvPr id="11" name="Text 9"/>
          <p:cNvSpPr/>
          <p:nvPr/>
        </p:nvSpPr>
        <p:spPr>
          <a:xfrm>
            <a:off x="4892040" y="1664208"/>
            <a:ext cx="3794760" cy="2743200"/>
          </a:xfrm>
          <a:prstGeom prst="rect">
            <a:avLst/>
          </a:prstGeom>
          <a:noFill/>
          <a:ln/>
        </p:spPr>
        <p:txBody>
          <a:bodyPr wrap="square" rtlCol="0" anchor="ctr"/>
          <a:lstStyle/>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Colloquial Tagalog → underrepresented in training data → high WER</a:t>
            </a:r>
            <a:endParaRPr lang="en-US" sz="1150" dirty="0"/>
          </a:p>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Regional Southern Italian phonology → further increases errors</a:t>
            </a:r>
            <a:endParaRPr lang="en-US" sz="1150" dirty="0"/>
          </a:p>
          <a:p>
            <a:pPr marL="342900" indent="-342900">
              <a:spcAft>
                <a:spcPts val="500"/>
              </a:spcAft>
              <a:buSzPct val="100000"/>
              <a:buChar char="•"/>
            </a:pPr>
            <a:r>
              <a:rPr lang="en-US" sz="1150" dirty="0">
                <a:solidFill>
                  <a:srgbClr val="D6E8F5"/>
                </a:solidFill>
                <a:latin typeface="Calibri" pitchFamily="34" charset="0"/>
                <a:ea typeface="Calibri" pitchFamily="34" charset="-122"/>
                <a:cs typeface="Calibri" pitchFamily="34" charset="-120"/>
              </a:rPr>
              <a:t>S1↔S2 mixed turns → diarization confuses speakers and language</a:t>
            </a:r>
            <a:endParaRPr lang="en-US" sz="1150" dirty="0"/>
          </a:p>
          <a:p>
            <a:pPr marL="342900" indent="-342900">
              <a:spcAft>
                <a:spcPts val="500"/>
              </a:spcAft>
              <a:buSzPct val="100000"/>
              <a:buChar char="•"/>
            </a:pPr>
            <a:r>
              <a:rPr lang="en-US" sz="1150" b="1" dirty="0">
                <a:solidFill>
                  <a:srgbClr val="FF0000"/>
                </a:solidFill>
                <a:latin typeface="Calibri" pitchFamily="34" charset="0"/>
                <a:ea typeface="Calibri" pitchFamily="34" charset="-122"/>
                <a:cs typeface="Calibri" pitchFamily="34" charset="-120"/>
              </a:rPr>
              <a:t>Possible</a:t>
            </a:r>
            <a:r>
              <a:rPr lang="en-US" sz="1150" dirty="0">
                <a:solidFill>
                  <a:srgbClr val="D6E8F5"/>
                </a:solidFill>
                <a:latin typeface="Calibri" pitchFamily="34" charset="0"/>
                <a:ea typeface="Calibri" pitchFamily="34" charset="-122"/>
                <a:cs typeface="Calibri" pitchFamily="34" charset="-120"/>
              </a:rPr>
              <a:t> Emerging Filippin-Italian features → invisible to the model</a:t>
            </a:r>
            <a:endParaRPr lang="en-US" sz="1150" dirty="0"/>
          </a:p>
          <a:p>
            <a:pPr marL="342900" indent="-342900">
              <a:spcAft>
                <a:spcPts val="500"/>
              </a:spcAft>
              <a:buSzPct val="100000"/>
              <a:buChar char="•"/>
            </a:pPr>
            <a:r>
              <a:rPr lang="en-US" sz="1150" b="1" dirty="0">
                <a:solidFill>
                  <a:srgbClr val="D6E8F5"/>
                </a:solidFill>
                <a:latin typeface="Calibri" pitchFamily="34" charset="0"/>
                <a:ea typeface="Calibri" pitchFamily="34" charset="-122"/>
                <a:cs typeface="Calibri" pitchFamily="34" charset="-120"/>
              </a:rPr>
              <a:t>Same structural failure as Case 1: different context, same pipeline limitations</a:t>
            </a:r>
            <a:endParaRPr lang="en-US" sz="1150" dirty="0"/>
          </a:p>
        </p:txBody>
      </p:sp>
      <p:sp>
        <p:nvSpPr>
          <p:cNvPr id="12" name="Text 10"/>
          <p:cNvSpPr/>
          <p:nvPr/>
        </p:nvSpPr>
        <p:spPr>
          <a:xfrm>
            <a:off x="365760" y="4828032"/>
            <a:ext cx="7315200" cy="256032"/>
          </a:xfrm>
          <a:prstGeom prst="rect">
            <a:avLst/>
          </a:prstGeom>
          <a:noFill/>
          <a:ln/>
        </p:spPr>
        <p:txBody>
          <a:bodyPr wrap="square" lIns="0" tIns="0" rIns="0" bIns="0" rtlCol="0" anchor="ctr"/>
          <a:lstStyle/>
          <a:p>
            <a:pPr marL="0" indent="0">
              <a:buNone/>
            </a:pPr>
            <a:r>
              <a:rPr lang="en-US" sz="800" dirty="0">
                <a:solidFill>
                  <a:srgbClr val="7F8C8D"/>
                </a:solidFill>
                <a:latin typeface="Calibri" pitchFamily="34" charset="0"/>
                <a:ea typeface="Calibri" pitchFamily="34" charset="-122"/>
                <a:cs typeface="Calibri" pitchFamily="34" charset="-120"/>
              </a:rPr>
              <a:t>Luigi Sausa  ·  L'Orientale, Naples  ·  11 March 2026</a:t>
            </a:r>
            <a:endParaRPr lang="en-US" sz="800" dirty="0"/>
          </a:p>
        </p:txBody>
      </p:sp>
      <p:sp>
        <p:nvSpPr>
          <p:cNvPr id="13" name="Text 11"/>
          <p:cNvSpPr/>
          <p:nvPr/>
        </p:nvSpPr>
        <p:spPr>
          <a:xfrm>
            <a:off x="8229600" y="4828032"/>
            <a:ext cx="640080" cy="256032"/>
          </a:xfrm>
          <a:prstGeom prst="rect">
            <a:avLst/>
          </a:prstGeom>
          <a:noFill/>
          <a:ln/>
        </p:spPr>
        <p:txBody>
          <a:bodyPr wrap="square" lIns="0" tIns="0" rIns="0" bIns="0" rtlCol="0" anchor="ctr"/>
          <a:lstStyle/>
          <a:p>
            <a:pPr marL="0" indent="0" algn="r">
              <a:buNone/>
            </a:pPr>
            <a:r>
              <a:rPr lang="en-US" sz="800" dirty="0">
                <a:solidFill>
                  <a:srgbClr val="7F8C8D"/>
                </a:solidFill>
                <a:latin typeface="Calibri" pitchFamily="34" charset="0"/>
                <a:ea typeface="Calibri" pitchFamily="34" charset="-122"/>
                <a:cs typeface="Calibri" pitchFamily="34" charset="-120"/>
              </a:rPr>
              <a:t>8 / 15</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87512BF-8DBD-E24C-9DA4-C6F410F5B8A3}">
  <we:reference id="wa200010001" version="1.0.0.0" store="en-US" storeType="OMEX"/>
  <we:alternateReferences>
    <we:reference id="WA200010001" version="1.0.0.0" store="" storeType="OMEX"/>
  </we:alternateReferences>
  <we:properties>
    <we:property name="Office.AutoShowTaskpaneWithDocument" value="true"/>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1822</TotalTime>
  <Words>2153</Words>
  <Application>Microsoft Macintosh PowerPoint</Application>
  <PresentationFormat>Presentazione su schermo (16:9)</PresentationFormat>
  <Paragraphs>285</Paragraphs>
  <Slides>16</Slides>
  <Notes>16</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Georgia</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We Just Playing Around with AI?</dc:title>
  <dc:subject>PptxGenJS Presentation</dc:subject>
  <dc:creator>Luigi Sausa</dc:creator>
  <cp:lastModifiedBy>NAME</cp:lastModifiedBy>
  <cp:revision>8</cp:revision>
  <dcterms:created xsi:type="dcterms:W3CDTF">2026-03-09T13:15:31Z</dcterms:created>
  <dcterms:modified xsi:type="dcterms:W3CDTF">2026-03-11T08:43:40Z</dcterms:modified>
</cp:coreProperties>
</file>